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47"/>
  </p:notesMasterIdLst>
  <p:sldIdLst>
    <p:sldId id="274" r:id="rId2"/>
    <p:sldId id="256" r:id="rId3"/>
    <p:sldId id="277" r:id="rId4"/>
    <p:sldId id="268" r:id="rId5"/>
    <p:sldId id="257" r:id="rId6"/>
    <p:sldId id="295" r:id="rId7"/>
    <p:sldId id="297" r:id="rId8"/>
    <p:sldId id="296" r:id="rId9"/>
    <p:sldId id="287" r:id="rId10"/>
    <p:sldId id="258" r:id="rId11"/>
    <p:sldId id="269" r:id="rId12"/>
    <p:sldId id="259" r:id="rId13"/>
    <p:sldId id="275" r:id="rId14"/>
    <p:sldId id="278" r:id="rId15"/>
    <p:sldId id="279" r:id="rId16"/>
    <p:sldId id="284" r:id="rId17"/>
    <p:sldId id="280" r:id="rId18"/>
    <p:sldId id="281" r:id="rId19"/>
    <p:sldId id="282" r:id="rId20"/>
    <p:sldId id="283" r:id="rId21"/>
    <p:sldId id="285" r:id="rId22"/>
    <p:sldId id="289" r:id="rId23"/>
    <p:sldId id="260" r:id="rId24"/>
    <p:sldId id="271" r:id="rId25"/>
    <p:sldId id="273" r:id="rId26"/>
    <p:sldId id="272" r:id="rId27"/>
    <p:sldId id="261" r:id="rId28"/>
    <p:sldId id="262" r:id="rId29"/>
    <p:sldId id="263" r:id="rId30"/>
    <p:sldId id="264" r:id="rId31"/>
    <p:sldId id="265" r:id="rId32"/>
    <p:sldId id="266" r:id="rId33"/>
    <p:sldId id="267" r:id="rId34"/>
    <p:sldId id="288" r:id="rId35"/>
    <p:sldId id="276" r:id="rId36"/>
    <p:sldId id="286" r:id="rId37"/>
    <p:sldId id="293" r:id="rId38"/>
    <p:sldId id="294" r:id="rId39"/>
    <p:sldId id="290" r:id="rId40"/>
    <p:sldId id="292" r:id="rId41"/>
    <p:sldId id="303" r:id="rId42"/>
    <p:sldId id="300" r:id="rId43"/>
    <p:sldId id="301" r:id="rId44"/>
    <p:sldId id="302" r:id="rId45"/>
    <p:sldId id="2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2" d="100"/>
          <a:sy n="72" d="100"/>
        </p:scale>
        <p:origin x="57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B4F5E8-05E7-4730-82B6-28C1797670C6}" type="datetimeFigureOut">
              <a:rPr lang="en-US" smtClean="0"/>
              <a:t>6/30/2022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565CB-EFC0-4974-B1D3-4DE1B574C8AC}" type="slidenum">
              <a:rPr lang="en-US" smtClean="0"/>
              <a:t>‹#›</a:t>
            </a:fld>
            <a:endParaRPr lang="en-US"/>
          </a:p>
        </p:txBody>
      </p:sp>
    </p:spTree>
    <p:extLst>
      <p:ext uri="{BB962C8B-B14F-4D97-AF65-F5344CB8AC3E}">
        <p14:creationId xmlns:p14="http://schemas.microsoft.com/office/powerpoint/2010/main" val="161813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C565CB-EFC0-4974-B1D3-4DE1B574C8AC}" type="slidenum">
              <a:rPr lang="en-US" smtClean="0"/>
              <a:t>44</a:t>
            </a:fld>
            <a:endParaRPr lang="en-US"/>
          </a:p>
        </p:txBody>
      </p:sp>
    </p:spTree>
    <p:extLst>
      <p:ext uri="{BB962C8B-B14F-4D97-AF65-F5344CB8AC3E}">
        <p14:creationId xmlns:p14="http://schemas.microsoft.com/office/powerpoint/2010/main" val="1012795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A737EE0-FAD7-4AFA-A3E1-C4864D09A1FE}"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2177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737EE0-FAD7-4AFA-A3E1-C4864D09A1FE}"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4248713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737EE0-FAD7-4AFA-A3E1-C4864D09A1FE}"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533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737EE0-FAD7-4AFA-A3E1-C4864D09A1FE}"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3486995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737EE0-FAD7-4AFA-A3E1-C4864D09A1FE}" type="datetimeFigureOut">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EFB42-C19D-42E3-BD67-9D9716C13EC0}" type="slidenum">
              <a:rPr lang="en-US" smtClean="0"/>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0989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737EE0-FAD7-4AFA-A3E1-C4864D09A1FE}" type="datetimeFigureOut">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1355126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737EE0-FAD7-4AFA-A3E1-C4864D09A1FE}" type="datetimeFigureOut">
              <a:rPr lang="en-US" smtClean="0"/>
              <a:t>6/30/2022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114898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737EE0-FAD7-4AFA-A3E1-C4864D09A1FE}" type="datetimeFigureOut">
              <a:rPr lang="en-US" smtClean="0"/>
              <a:t>6/30/2022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3081941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737EE0-FAD7-4AFA-A3E1-C4864D09A1FE}" type="datetimeFigureOut">
              <a:rPr lang="en-US" smtClean="0"/>
              <a:t>6/30/2022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2529101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737EE0-FAD7-4AFA-A3E1-C4864D09A1FE}" type="datetimeFigureOut">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EEFB42-C19D-42E3-BD67-9D9716C13EC0}" type="slidenum">
              <a:rPr lang="en-US" smtClean="0"/>
              <a:t>‹#›</a:t>
            </a:fld>
            <a:endParaRPr lang="en-US"/>
          </a:p>
        </p:txBody>
      </p:sp>
    </p:spTree>
    <p:extLst>
      <p:ext uri="{BB962C8B-B14F-4D97-AF65-F5344CB8AC3E}">
        <p14:creationId xmlns:p14="http://schemas.microsoft.com/office/powerpoint/2010/main" val="2372814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737EE0-FAD7-4AFA-A3E1-C4864D09A1FE}" type="datetimeFigureOut">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EEFB42-C19D-42E3-BD67-9D9716C13EC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695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A737EE0-FAD7-4AFA-A3E1-C4864D09A1FE}" type="datetimeFigureOut">
              <a:rPr lang="en-US" smtClean="0"/>
              <a:t>6/30/2022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8EEFB42-C19D-42E3-BD67-9D9716C13EC0}"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32660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oceanservice.noaa.gov/facts/lidar.html"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2.png"/><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video" Target="NULL" TargetMode="External"/><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jpeg"/><Relationship Id="rId5" Type="http://schemas.openxmlformats.org/officeDocument/2006/relationships/slideLayout" Target="../slideLayouts/slideLayout7.xml"/><Relationship Id="rId4" Type="http://schemas.microsoft.com/office/2007/relationships/media" Target="../media/media3.mp4"/></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5.mp4"/><Relationship Id="rId7" Type="http://schemas.openxmlformats.org/officeDocument/2006/relationships/image" Target="../media/image4.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video" Target="../media/media5.mp4"/><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701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50496" y="1038207"/>
            <a:ext cx="10950567" cy="4216539"/>
          </a:xfrm>
          <a:prstGeom prst="rect">
            <a:avLst/>
          </a:prstGeom>
          <a:noFill/>
        </p:spPr>
        <p:txBody>
          <a:bodyPr wrap="square" rtlCol="0">
            <a:spAutoFit/>
          </a:bodyPr>
          <a:lstStyle/>
          <a:p>
            <a:r>
              <a:rPr lang="en-IN" sz="3000" b="1" dirty="0">
                <a:latin typeface="Times New Roman" panose="02020603050405020304" pitchFamily="18" charset="0"/>
                <a:cs typeface="Times New Roman" panose="02020603050405020304" pitchFamily="18" charset="0"/>
              </a:rPr>
              <a:t>Non implantable chip outside of body: Transmitter</a:t>
            </a:r>
            <a:endParaRPr lang="en-US" sz="3000"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Here, we can use this transmitter, which has a range greater than 5 km. </a:t>
            </a:r>
            <a:endParaRPr lang="en-US"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A transmitter is a set of equipment used to generate and transmit electromagnetic waves carrying messages or signals, especially those of radio or televisio</a:t>
            </a:r>
            <a:r>
              <a:rPr lang="en-IN" sz="2200" dirty="0"/>
              <a:t>n. </a:t>
            </a:r>
            <a:endParaRPr lang="en-US" sz="2200" dirty="0"/>
          </a:p>
          <a:p>
            <a:r>
              <a:rPr lang="en-IN" dirty="0"/>
              <a:t> </a:t>
            </a:r>
            <a:endParaRPr lang="en-US" dirty="0"/>
          </a:p>
          <a:p>
            <a:r>
              <a:rPr lang="en-IN" sz="3000" b="1" dirty="0">
                <a:latin typeface="Times New Roman" panose="02020603050405020304" pitchFamily="18" charset="0"/>
                <a:cs typeface="Times New Roman" panose="02020603050405020304" pitchFamily="18" charset="0"/>
              </a:rPr>
              <a:t>Transmitter’s working</a:t>
            </a:r>
            <a:r>
              <a:rPr lang="en-IN" b="1"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The transmitter combines the information signal to be taken with the radio frequency signal, which generates the radio waves called the carrier signal. The transmitter's radio signal is applied to the antenna, which radiates the energy as radio waves.</a:t>
            </a:r>
            <a:endParaRPr lang="en-US"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553418" y="181155"/>
            <a:ext cx="6098876" cy="769441"/>
          </a:xfrm>
          <a:prstGeom prst="rect">
            <a:avLst/>
          </a:prstGeom>
          <a:noFill/>
        </p:spPr>
        <p:txBody>
          <a:bodyPr wrap="square" rtlCol="0">
            <a:spAutoFit/>
          </a:bodyPr>
          <a:lstStyle/>
          <a:p>
            <a:pPr algn="ctr"/>
            <a:r>
              <a:rPr lang="en-IN" sz="4400" b="1" u="sng" dirty="0">
                <a:latin typeface="Times New Roman" panose="02020603050405020304" pitchFamily="18" charset="0"/>
                <a:cs typeface="Times New Roman" panose="02020603050405020304" pitchFamily="18" charset="0"/>
              </a:rPr>
              <a:t>Chip method</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85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9911" t="42120" r="46431" b="18704"/>
          <a:stretch/>
        </p:blipFill>
        <p:spPr>
          <a:xfrm rot="18761867">
            <a:off x="554532" y="1438612"/>
            <a:ext cx="2821651" cy="41673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313"/>
          <a:stretch/>
        </p:blipFill>
        <p:spPr>
          <a:xfrm>
            <a:off x="5657847" y="526886"/>
            <a:ext cx="5857875" cy="45862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6050754" y="5313138"/>
            <a:ext cx="4643437" cy="400110"/>
          </a:xfrm>
          <a:prstGeom prst="rect">
            <a:avLst/>
          </a:prstGeom>
          <a:noFill/>
        </p:spPr>
        <p:txBody>
          <a:bodyPr wrap="square" rtlCol="0">
            <a:spAutoFit/>
          </a:bodyPr>
          <a:lstStyle/>
          <a:p>
            <a:r>
              <a:rPr lang="en-US" sz="2000" dirty="0">
                <a:latin typeface="Lucida Sans Unicode" panose="020B0602030504020204" pitchFamily="34" charset="0"/>
                <a:cs typeface="Lucida Sans Unicode" panose="020B0602030504020204" pitchFamily="34" charset="0"/>
              </a:rPr>
              <a:t>Wireless Chip Charging Technology</a:t>
            </a:r>
          </a:p>
        </p:txBody>
      </p:sp>
      <p:sp>
        <p:nvSpPr>
          <p:cNvPr id="7" name="TextBox 6"/>
          <p:cNvSpPr txBox="1"/>
          <p:nvPr/>
        </p:nvSpPr>
        <p:spPr>
          <a:xfrm>
            <a:off x="271463" y="5972175"/>
            <a:ext cx="5672138" cy="646331"/>
          </a:xfrm>
          <a:prstGeom prst="rect">
            <a:avLst/>
          </a:prstGeom>
          <a:noFill/>
        </p:spPr>
        <p:txBody>
          <a:bodyPr wrap="square" rtlCol="0">
            <a:spAutoFit/>
          </a:bodyPr>
          <a:lstStyle/>
          <a:p>
            <a:r>
              <a:rPr lang="en-US" dirty="0"/>
              <a:t>TS832 48Ch 5.8G 600 </a:t>
            </a:r>
            <a:r>
              <a:rPr lang="en-US" dirty="0" err="1"/>
              <a:t>mW</a:t>
            </a:r>
            <a:r>
              <a:rPr lang="en-US" dirty="0"/>
              <a:t> Wireless Audio/Video Transmitter for FPV RC</a:t>
            </a:r>
          </a:p>
        </p:txBody>
      </p:sp>
    </p:spTree>
    <p:extLst>
      <p:ext uri="{BB962C8B-B14F-4D97-AF65-F5344CB8AC3E}">
        <p14:creationId xmlns:p14="http://schemas.microsoft.com/office/powerpoint/2010/main" val="3613167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65827" y="1154482"/>
            <a:ext cx="11084944" cy="4801314"/>
          </a:xfrm>
          <a:prstGeom prst="rect">
            <a:avLst/>
          </a:prstGeom>
          <a:noFill/>
        </p:spPr>
        <p:txBody>
          <a:bodyPr wrap="square" rtlCol="0">
            <a:spAutoFit/>
          </a:bodyPr>
          <a:lstStyle/>
          <a:p>
            <a:pPr marL="285750" lvl="0" indent="-285750">
              <a:buFont typeface="Arial" panose="020B0604020202020204" pitchFamily="34" charset="0"/>
              <a:buChar char="•"/>
            </a:pPr>
            <a:r>
              <a:rPr lang="en-IN" dirty="0"/>
              <a:t>The oscillator creates the alternating current, a carrier wave, that the transmitter sends through the antenna.</a:t>
            </a:r>
            <a:endParaRPr lang="en-US" dirty="0"/>
          </a:p>
          <a:p>
            <a:pPr marL="285750" lvl="0" indent="-285750">
              <a:buFont typeface="Arial" panose="020B0604020202020204" pitchFamily="34" charset="0"/>
              <a:buChar char="•"/>
            </a:pPr>
            <a:r>
              <a:rPr lang="en-IN" dirty="0"/>
              <a:t>The modulator adds information to the carrier wave. In the case of FM (frequency modulation), the modulator either slightly increases or decreases the carrier wave frequency.</a:t>
            </a:r>
            <a:endParaRPr lang="en-US" dirty="0"/>
          </a:p>
          <a:p>
            <a:pPr marL="285750" lvl="0" indent="-285750">
              <a:buFont typeface="Arial" panose="020B0604020202020204" pitchFamily="34" charset="0"/>
              <a:buChar char="•"/>
            </a:pPr>
            <a:r>
              <a:rPr lang="en-IN" dirty="0"/>
              <a:t>The amplifier increases the power of the wave. More powerful amplifiers allow for a larger broadcast area.</a:t>
            </a:r>
            <a:endParaRPr lang="en-US" dirty="0"/>
          </a:p>
          <a:p>
            <a:pPr marL="285750" lvl="0" indent="-285750">
              <a:buFont typeface="Arial" panose="020B0604020202020204" pitchFamily="34" charset="0"/>
              <a:buChar char="•"/>
            </a:pPr>
            <a:r>
              <a:rPr lang="en-IN" dirty="0"/>
              <a:t>Finally, the antenna converts the amplified signal to radio waves.</a:t>
            </a:r>
            <a:endParaRPr lang="en-US" dirty="0"/>
          </a:p>
          <a:p>
            <a:r>
              <a:rPr lang="en-IN" dirty="0"/>
              <a:t> </a:t>
            </a:r>
            <a:endParaRPr lang="en-US" dirty="0"/>
          </a:p>
          <a:p>
            <a:r>
              <a:rPr lang="en-IN" dirty="0"/>
              <a:t>Right now, we have limited resources, but by using high-frequency military communication techniques, we can use them for our purpose.</a:t>
            </a:r>
            <a:endParaRPr lang="en-US" dirty="0"/>
          </a:p>
          <a:p>
            <a:r>
              <a:rPr lang="en-IN" dirty="0"/>
              <a:t>We have an idea of a chip for now that can send signals up to 1 km, but with the help of military technology, we can improve it.</a:t>
            </a:r>
            <a:endParaRPr lang="en-US" dirty="0"/>
          </a:p>
          <a:p>
            <a:r>
              <a:rPr lang="en-IN" dirty="0"/>
              <a:t>It is a high power, long-range, and easy to use RF wireless transceiver module.  It works at the 433 MHz, comes with an external spring antenna, and can work in ranges up to 1000 meters (requires a stable power supply, low data rate, and low surrounding interference with the line of sight). This is one of the cheapest and easiest modules to do wireless communications.</a:t>
            </a:r>
            <a:endParaRPr lang="en-US" dirty="0"/>
          </a:p>
          <a:p>
            <a:r>
              <a:rPr lang="en-IN" dirty="0"/>
              <a:t>We can use it to do bidirectional communication between devices. It has a standard Serial interface, which means you can directly interface this module to any microcontroller without the need for any external circuit.</a:t>
            </a:r>
            <a:endParaRPr lang="en-US" dirty="0"/>
          </a:p>
          <a:p>
            <a:endParaRPr lang="en-IN" dirty="0"/>
          </a:p>
        </p:txBody>
      </p:sp>
      <p:sp>
        <p:nvSpPr>
          <p:cNvPr id="3" name="TextBox 2"/>
          <p:cNvSpPr txBox="1"/>
          <p:nvPr/>
        </p:nvSpPr>
        <p:spPr>
          <a:xfrm>
            <a:off x="370935" y="439947"/>
            <a:ext cx="681486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Transmitter working (contd..)</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212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18582" y="2001653"/>
            <a:ext cx="8246852" cy="2123658"/>
          </a:xfrm>
          <a:prstGeom prst="rect">
            <a:avLst/>
          </a:prstGeom>
        </p:spPr>
        <p:txBody>
          <a:bodyPr wrap="square">
            <a:spAutoFit/>
          </a:bodyPr>
          <a:lstStyle/>
          <a:p>
            <a:pPr algn="ctr"/>
            <a:r>
              <a:rPr lang="en-US" sz="4400" b="1" dirty="0">
                <a:latin typeface="Times New Roman" panose="02020603050405020304" pitchFamily="18" charset="0"/>
                <a:cs typeface="Times New Roman" panose="02020603050405020304" pitchFamily="18" charset="0"/>
              </a:rPr>
              <a:t>Differentiation between Human And Animals Using Ultrasonic Sensor</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5853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919072" y="605856"/>
            <a:ext cx="7632848" cy="120032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Main Sensors used :</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Ultrasonic</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Acoustic </a:t>
            </a: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Seismic </a:t>
            </a:r>
            <a:endParaRPr lang="en-IN"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99592" y="1916832"/>
            <a:ext cx="6912768"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 of various sensors</a:t>
            </a:r>
          </a:p>
          <a:p>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Ultrasonic sensor :</a:t>
            </a:r>
          </a:p>
          <a:p>
            <a:pPr lvl="1"/>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To differentiate between animal and human </a:t>
            </a:r>
          </a:p>
        </p:txBody>
      </p:sp>
      <p:sp>
        <p:nvSpPr>
          <p:cNvPr id="4" name="TextBox 3"/>
          <p:cNvSpPr txBox="1"/>
          <p:nvPr/>
        </p:nvSpPr>
        <p:spPr>
          <a:xfrm>
            <a:off x="919072" y="3212976"/>
            <a:ext cx="756084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Seismic sensor :</a:t>
            </a:r>
          </a:p>
          <a:p>
            <a:pPr lvl="1"/>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To detect human or animal presence with the cadence of animal or people  </a:t>
            </a:r>
          </a:p>
        </p:txBody>
      </p:sp>
      <p:sp>
        <p:nvSpPr>
          <p:cNvPr id="5" name="TextBox 4"/>
          <p:cNvSpPr txBox="1"/>
          <p:nvPr/>
        </p:nvSpPr>
        <p:spPr>
          <a:xfrm>
            <a:off x="899592" y="3933056"/>
            <a:ext cx="6840760" cy="2031325"/>
          </a:xfrm>
          <a:prstGeom prst="rect">
            <a:avLst/>
          </a:prstGeom>
          <a:noFill/>
        </p:spPr>
        <p:txBody>
          <a:bodyPr wrap="square" rtlCol="0">
            <a:spAutoFit/>
          </a:bodyPr>
          <a:lstStyle/>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Acoustic sensor :</a:t>
            </a:r>
          </a:p>
          <a:p>
            <a:pPr lvl="1"/>
            <a:r>
              <a:rPr lang="en-US" b="1" dirty="0">
                <a:latin typeface="Times New Roman" panose="02020603050405020304" pitchFamily="18" charset="0"/>
                <a:cs typeface="Times New Roman" panose="02020603050405020304" pitchFamily="18" charset="0"/>
              </a:rPr>
              <a:t>      To detect human or animal presence with voice detection</a:t>
            </a: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And at end we will combine all the 3 data results with a suitable algorithm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025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302" r="4664"/>
          <a:stretch/>
        </p:blipFill>
        <p:spPr>
          <a:xfrm>
            <a:off x="-48000" y="0"/>
            <a:ext cx="12240000" cy="7021902"/>
          </a:xfrm>
          <a:prstGeom prst="rect">
            <a:avLst/>
          </a:prstGeom>
          <a:solidFill>
            <a:schemeClr val="tx1"/>
          </a:solidFill>
        </p:spPr>
      </p:pic>
    </p:spTree>
    <p:extLst>
      <p:ext uri="{BB962C8B-B14F-4D97-AF65-F5344CB8AC3E}">
        <p14:creationId xmlns:p14="http://schemas.microsoft.com/office/powerpoint/2010/main" val="2522617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80918" y="47069"/>
            <a:ext cx="7992888" cy="461665"/>
          </a:xfrm>
          <a:prstGeom prst="rect">
            <a:avLst/>
          </a:prstGeom>
          <a:noFill/>
        </p:spPr>
        <p:txBody>
          <a:bodyPr wrap="square" rtlCol="0">
            <a:spAutoFit/>
          </a:bodyPr>
          <a:lstStyle/>
          <a:p>
            <a:r>
              <a:rPr lang="en-US" sz="2400" b="1" dirty="0"/>
              <a:t>Ultrasonic sensor:</a:t>
            </a:r>
            <a:endParaRPr lang="en-IN" sz="2400" b="1" dirty="0"/>
          </a:p>
        </p:txBody>
      </p:sp>
      <p:sp>
        <p:nvSpPr>
          <p:cNvPr id="3" name="TextBox 2"/>
          <p:cNvSpPr txBox="1"/>
          <p:nvPr/>
        </p:nvSpPr>
        <p:spPr>
          <a:xfrm>
            <a:off x="380918" y="860021"/>
            <a:ext cx="10368170"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We are going to use the energy(sound wave ) we receive from different objects let it be the </a:t>
            </a:r>
            <a:r>
              <a:rPr lang="en-US" sz="1600" dirty="0" err="1"/>
              <a:t>doppler</a:t>
            </a:r>
            <a:r>
              <a:rPr lang="en-US" sz="1600" dirty="0"/>
              <a:t> return which we get from the objects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From the experiment it is evident that the Doppler return of animals are different from that of humans which will then differ in energy which we get as a return, hence there we can use a support vector machine (a type of classification algorithm) to classify various energy in various energy bands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example humans have a </a:t>
            </a:r>
            <a:r>
              <a:rPr lang="en-IN" sz="1600" dirty="0"/>
              <a:t>stronger Doppler returns from their torsos while animals have significantly weaker Doppler returns from their torsos</a:t>
            </a:r>
          </a:p>
        </p:txBody>
      </p:sp>
      <p:sp>
        <p:nvSpPr>
          <p:cNvPr id="4" name="TextBox 3"/>
          <p:cNvSpPr txBox="1"/>
          <p:nvPr/>
        </p:nvSpPr>
        <p:spPr>
          <a:xfrm>
            <a:off x="380918" y="508734"/>
            <a:ext cx="7632848" cy="369332"/>
          </a:xfrm>
          <a:prstGeom prst="rect">
            <a:avLst/>
          </a:prstGeom>
          <a:noFill/>
        </p:spPr>
        <p:txBody>
          <a:bodyPr wrap="square" rtlCol="0">
            <a:spAutoFit/>
          </a:bodyPr>
          <a:lstStyle/>
          <a:p>
            <a:r>
              <a:rPr lang="en-US" b="1" dirty="0"/>
              <a:t>Use Of Ultrasonic Sensor In Our Project </a:t>
            </a:r>
          </a:p>
        </p:txBody>
      </p:sp>
      <p:sp>
        <p:nvSpPr>
          <p:cNvPr id="6" name="TextBox 5"/>
          <p:cNvSpPr txBox="1"/>
          <p:nvPr/>
        </p:nvSpPr>
        <p:spPr>
          <a:xfrm>
            <a:off x="1843826" y="3524717"/>
            <a:ext cx="2592288" cy="338554"/>
          </a:xfrm>
          <a:prstGeom prst="rect">
            <a:avLst/>
          </a:prstGeom>
          <a:noFill/>
        </p:spPr>
        <p:txBody>
          <a:bodyPr wrap="square" rtlCol="0">
            <a:spAutoFit/>
          </a:bodyPr>
          <a:lstStyle/>
          <a:p>
            <a:r>
              <a:rPr lang="en-US" sz="1600" dirty="0"/>
              <a:t>Human</a:t>
            </a:r>
            <a:endParaRPr lang="en-IN" sz="1600" dirty="0"/>
          </a:p>
        </p:txBody>
      </p:sp>
      <p:sp>
        <p:nvSpPr>
          <p:cNvPr id="7" name="TextBox 6"/>
          <p:cNvSpPr txBox="1"/>
          <p:nvPr/>
        </p:nvSpPr>
        <p:spPr>
          <a:xfrm>
            <a:off x="7692074" y="3524717"/>
            <a:ext cx="2520280" cy="338554"/>
          </a:xfrm>
          <a:prstGeom prst="rect">
            <a:avLst/>
          </a:prstGeom>
          <a:noFill/>
        </p:spPr>
        <p:txBody>
          <a:bodyPr wrap="square" rtlCol="0">
            <a:spAutoFit/>
          </a:bodyPr>
          <a:lstStyle/>
          <a:p>
            <a:r>
              <a:rPr lang="en-US" sz="1600" dirty="0"/>
              <a:t>Animal</a:t>
            </a:r>
            <a:endParaRPr lang="en-IN" sz="1600"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208" y="3863271"/>
            <a:ext cx="4114800" cy="263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275" y="3972544"/>
            <a:ext cx="4214813" cy="262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415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39552" y="404664"/>
            <a:ext cx="7704856" cy="523220"/>
          </a:xfrm>
          <a:prstGeom prst="rect">
            <a:avLst/>
          </a:prstGeom>
          <a:noFill/>
        </p:spPr>
        <p:txBody>
          <a:bodyPr wrap="square" rtlCol="0">
            <a:spAutoFit/>
          </a:bodyPr>
          <a:lstStyle/>
          <a:p>
            <a:r>
              <a:rPr lang="en-US" sz="2800" b="1" dirty="0">
                <a:latin typeface="Adobe Caslon Pro Bold" pitchFamily="18" charset="0"/>
              </a:rPr>
              <a:t>Working of various sensors and use in our project </a:t>
            </a:r>
            <a:endParaRPr lang="en-IN" sz="2800" b="1" dirty="0">
              <a:latin typeface="Adobe Caslon Pro Bold" pitchFamily="18" charset="0"/>
            </a:endParaRPr>
          </a:p>
        </p:txBody>
      </p:sp>
      <p:sp>
        <p:nvSpPr>
          <p:cNvPr id="3" name="TextBox 2"/>
          <p:cNvSpPr txBox="1"/>
          <p:nvPr/>
        </p:nvSpPr>
        <p:spPr>
          <a:xfrm>
            <a:off x="539552" y="980728"/>
            <a:ext cx="6840760" cy="830997"/>
          </a:xfrm>
          <a:prstGeom prst="rect">
            <a:avLst/>
          </a:prstGeom>
          <a:noFill/>
        </p:spPr>
        <p:txBody>
          <a:bodyPr wrap="square" rtlCol="0">
            <a:spAutoFit/>
          </a:bodyPr>
          <a:lstStyle/>
          <a:p>
            <a:endParaRPr lang="en-US" sz="2400" b="1" dirty="0"/>
          </a:p>
          <a:p>
            <a:r>
              <a:rPr lang="en-US" sz="2400" b="1" dirty="0"/>
              <a:t>Acoustic sensor:</a:t>
            </a:r>
            <a:endParaRPr lang="en-IN" sz="2400" b="1" dirty="0"/>
          </a:p>
        </p:txBody>
      </p:sp>
      <p:sp>
        <p:nvSpPr>
          <p:cNvPr id="4" name="TextBox 3"/>
          <p:cNvSpPr txBox="1"/>
          <p:nvPr/>
        </p:nvSpPr>
        <p:spPr>
          <a:xfrm>
            <a:off x="539552" y="1484784"/>
            <a:ext cx="7344816" cy="5693866"/>
          </a:xfrm>
          <a:prstGeom prst="rect">
            <a:avLst/>
          </a:prstGeom>
          <a:noFill/>
        </p:spPr>
        <p:txBody>
          <a:bodyPr wrap="square" rtlCol="0">
            <a:spAutoFit/>
          </a:bodyPr>
          <a:lstStyle/>
          <a:p>
            <a:endParaRPr lang="en-US" sz="2000" dirty="0"/>
          </a:p>
          <a:p>
            <a:r>
              <a:rPr lang="en-US" sz="2000" dirty="0"/>
              <a:t>What we want to do from acoustic sensor  </a:t>
            </a:r>
            <a:r>
              <a:rPr lang="en-US" dirty="0"/>
              <a:t>?</a:t>
            </a:r>
          </a:p>
          <a:p>
            <a:endParaRPr lang="en-US" dirty="0"/>
          </a:p>
          <a:p>
            <a:r>
              <a:rPr lang="en-US" dirty="0"/>
              <a:t>First of all acoustic sensor is used for detecting sound waves </a:t>
            </a:r>
          </a:p>
          <a:p>
            <a:endParaRPr lang="en-US" dirty="0"/>
          </a:p>
          <a:p>
            <a:pPr marL="285750" indent="-285750">
              <a:buFont typeface="Arial" panose="020B0604020202020204" pitchFamily="34" charset="0"/>
              <a:buChar char="•"/>
            </a:pPr>
            <a:r>
              <a:rPr lang="en-US" dirty="0"/>
              <a:t>Now as we know the sound from a human is modulated according to equation </a:t>
            </a:r>
          </a:p>
          <a:p>
            <a:pPr algn="just"/>
            <a:r>
              <a:rPr lang="en-IN" dirty="0"/>
              <a:t>     s(t)  = (Ac + Am sin </a:t>
            </a:r>
            <a:r>
              <a:rPr lang="el-GR" dirty="0"/>
              <a:t>ω</a:t>
            </a:r>
            <a:r>
              <a:rPr lang="en-IN" dirty="0" err="1"/>
              <a:t>mt</a:t>
            </a:r>
            <a:r>
              <a:rPr lang="en-IN" dirty="0"/>
              <a:t> ) cos </a:t>
            </a:r>
            <a:r>
              <a:rPr lang="el-GR" dirty="0"/>
              <a:t>ω</a:t>
            </a:r>
            <a:r>
              <a:rPr lang="en-IN" dirty="0" err="1"/>
              <a:t>ct</a:t>
            </a:r>
            <a:r>
              <a:rPr lang="en-IN" dirty="0"/>
              <a:t> , although the frequency of human vary person      to  person  but in general it lies between 200hz-800hz</a:t>
            </a:r>
          </a:p>
          <a:p>
            <a:endParaRPr lang="en-IN" dirty="0"/>
          </a:p>
          <a:p>
            <a:pPr marL="285750" indent="-285750">
              <a:buFont typeface="Arial" panose="020B0604020202020204" pitchFamily="34" charset="0"/>
              <a:buChar char="•"/>
            </a:pPr>
            <a:r>
              <a:rPr lang="en-IN" dirty="0"/>
              <a:t>In the equation given above we have 3 distinct frequency </a:t>
            </a:r>
            <a:r>
              <a:rPr lang="en-IN" dirty="0" err="1"/>
              <a:t>comoponents</a:t>
            </a:r>
            <a:r>
              <a:rPr lang="en-IN" dirty="0"/>
              <a:t> </a:t>
            </a:r>
            <a:r>
              <a:rPr lang="en-US" dirty="0"/>
              <a:t>namely, fc, fc + </a:t>
            </a:r>
            <a:r>
              <a:rPr lang="en-US" dirty="0" err="1"/>
              <a:t>fm</a:t>
            </a:r>
            <a:r>
              <a:rPr lang="en-US" dirty="0"/>
              <a:t> and fc − fm. The spread of frequency is then 2fm around the carrier.</a:t>
            </a:r>
            <a:r>
              <a:rPr lang="en-IN" dirty="0"/>
              <a:t>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The algorithm which we are using is like we will be estimating the carrier signal frequency and the spread around it and if it passes above a certain threshold we will declare it as human </a:t>
            </a:r>
            <a:endParaRPr lang="en-IN" dirty="0"/>
          </a:p>
          <a:p>
            <a:endParaRPr lang="en-US" dirty="0"/>
          </a:p>
          <a:p>
            <a:endParaRPr lang="en-US" dirty="0"/>
          </a:p>
          <a:p>
            <a:endParaRPr lang="en-IN" dirty="0"/>
          </a:p>
        </p:txBody>
      </p:sp>
    </p:spTree>
    <p:extLst>
      <p:ext uri="{BB962C8B-B14F-4D97-AF65-F5344CB8AC3E}">
        <p14:creationId xmlns:p14="http://schemas.microsoft.com/office/powerpoint/2010/main" val="7624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609600" y="274638"/>
            <a:ext cx="7924800" cy="634082"/>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cap="none"/>
              <a:t>Acoustic Sensor Analysis Graph </a:t>
            </a:r>
            <a:endParaRPr lang="en-IN" cap="none"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985" y="1092872"/>
            <a:ext cx="9005977"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27584" y="5589240"/>
            <a:ext cx="7265937" cy="369332"/>
          </a:xfrm>
          <a:prstGeom prst="rect">
            <a:avLst/>
          </a:prstGeom>
          <a:noFill/>
        </p:spPr>
        <p:txBody>
          <a:bodyPr wrap="square" rtlCol="0">
            <a:spAutoFit/>
          </a:bodyPr>
          <a:lstStyle/>
          <a:p>
            <a:r>
              <a:rPr lang="en-US" dirty="0"/>
              <a:t>Conversion of the acoustics sound graph from time to frequency domain via FFT</a:t>
            </a:r>
            <a:endParaRPr lang="en-IN" dirty="0"/>
          </a:p>
        </p:txBody>
      </p:sp>
    </p:spTree>
    <p:extLst>
      <p:ext uri="{BB962C8B-B14F-4D97-AF65-F5344CB8AC3E}">
        <p14:creationId xmlns:p14="http://schemas.microsoft.com/office/powerpoint/2010/main" val="3698222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916116" y="438392"/>
            <a:ext cx="3384376" cy="584775"/>
          </a:xfrm>
          <a:prstGeom prst="rect">
            <a:avLst/>
          </a:prstGeom>
          <a:noFill/>
        </p:spPr>
        <p:txBody>
          <a:bodyPr wrap="square" rtlCol="0">
            <a:spAutoFit/>
          </a:bodyPr>
          <a:lstStyle/>
          <a:p>
            <a:r>
              <a:rPr lang="en-US" sz="3200" b="1" dirty="0"/>
              <a:t>Seismic sensor :</a:t>
            </a:r>
          </a:p>
        </p:txBody>
      </p:sp>
      <p:sp>
        <p:nvSpPr>
          <p:cNvPr id="3" name="TextBox 2"/>
          <p:cNvSpPr txBox="1"/>
          <p:nvPr/>
        </p:nvSpPr>
        <p:spPr>
          <a:xfrm>
            <a:off x="916116" y="1052736"/>
            <a:ext cx="10600147" cy="3970318"/>
          </a:xfrm>
          <a:prstGeom prst="rect">
            <a:avLst/>
          </a:prstGeom>
          <a:noFill/>
        </p:spPr>
        <p:txBody>
          <a:bodyPr wrap="square" rtlCol="0">
            <a:spAutoFit/>
          </a:bodyPr>
          <a:lstStyle/>
          <a:p>
            <a:r>
              <a:rPr lang="en-US" dirty="0"/>
              <a:t>What we are collecting from the seismic sensor ?</a:t>
            </a:r>
          </a:p>
          <a:p>
            <a:endParaRPr lang="en-US" dirty="0"/>
          </a:p>
          <a:p>
            <a:pPr marL="285750" indent="-285750">
              <a:buFont typeface="Arial" panose="020B0604020202020204" pitchFamily="34" charset="0"/>
              <a:buChar char="•"/>
            </a:pPr>
            <a:r>
              <a:rPr lang="en-US" dirty="0"/>
              <a:t>First of all a seismic sensor is an instrument used to measure the ground motion when it is shaken by a disturbance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estimated that the cadence of the humans walking lies between 1 to 2 Hz while the cadence of animals walking is around 2.5 - 3 Hz.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Even if many people are walking in a file (on a path), they tend to synchronize their steps with others and walk more or less at the same cadence. This gives a way to estimate the cadence and then classify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the magnitude of the signals along with the span of the signals above certain threshold(generally it the mean of absolute value of signatures) as the features to determine the presence of humans or </a:t>
            </a:r>
            <a:r>
              <a:rPr lang="en-US" dirty="0" err="1"/>
              <a:t>animals.Then</a:t>
            </a:r>
            <a:r>
              <a:rPr lang="en-US" dirty="0"/>
              <a:t> these features are used in a MVG(multivariate </a:t>
            </a:r>
            <a:r>
              <a:rPr lang="en-US" dirty="0" err="1"/>
              <a:t>gaussian</a:t>
            </a:r>
            <a:r>
              <a:rPr lang="en-US" dirty="0"/>
              <a:t>) classifier to classify the signatures</a:t>
            </a:r>
          </a:p>
        </p:txBody>
      </p:sp>
    </p:spTree>
    <p:extLst>
      <p:ext uri="{BB962C8B-B14F-4D97-AF65-F5344CB8AC3E}">
        <p14:creationId xmlns:p14="http://schemas.microsoft.com/office/powerpoint/2010/main" val="3020789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31065" y="296214"/>
            <a:ext cx="11153104" cy="5170646"/>
          </a:xfrm>
          <a:prstGeom prst="rect">
            <a:avLst/>
          </a:prstGeom>
          <a:noFill/>
        </p:spPr>
        <p:txBody>
          <a:bodyPr wrap="square" rtlCol="0">
            <a:spAutoFit/>
          </a:bodyPr>
          <a:lstStyle/>
          <a:p>
            <a:pPr algn="ctr"/>
            <a:r>
              <a:rPr lang="en-IN" sz="6000" b="1" u="sng" dirty="0"/>
              <a:t>Military Sector</a:t>
            </a:r>
            <a:endParaRPr lang="en-US" sz="6000" dirty="0"/>
          </a:p>
          <a:p>
            <a:r>
              <a:rPr lang="en-IN" b="1" dirty="0"/>
              <a:t> </a:t>
            </a:r>
            <a:endParaRPr lang="en-US" dirty="0"/>
          </a:p>
          <a:p>
            <a:r>
              <a:rPr lang="en-IN" sz="3600" b="1" u="sng" dirty="0"/>
              <a:t>Group – 4</a:t>
            </a:r>
            <a:endParaRPr lang="en-US" sz="3600" dirty="0"/>
          </a:p>
          <a:p>
            <a:r>
              <a:rPr lang="en-IN" b="1" dirty="0"/>
              <a:t> </a:t>
            </a:r>
            <a:endParaRPr lang="en-US" sz="2000" dirty="0"/>
          </a:p>
          <a:p>
            <a:pPr marL="342900" indent="-342900">
              <a:buFont typeface="+mj-lt"/>
              <a:buAutoNum type="arabicPeriod"/>
            </a:pPr>
            <a:r>
              <a:rPr lang="en-IN" sz="2000" dirty="0"/>
              <a:t>YOMESH YADAV - 19IM30024</a:t>
            </a:r>
            <a:endParaRPr lang="en-US" sz="2000" dirty="0"/>
          </a:p>
          <a:p>
            <a:pPr marL="342900" indent="-342900">
              <a:buFont typeface="+mj-lt"/>
              <a:buAutoNum type="arabicPeriod"/>
            </a:pPr>
            <a:r>
              <a:rPr lang="en-IN" sz="2000" dirty="0"/>
              <a:t>RUPESH GARG - 19IM30019 </a:t>
            </a:r>
            <a:endParaRPr lang="en-US" sz="2000" dirty="0"/>
          </a:p>
          <a:p>
            <a:pPr marL="342900" indent="-342900">
              <a:buFont typeface="+mj-lt"/>
              <a:buAutoNum type="arabicPeriod"/>
            </a:pPr>
            <a:r>
              <a:rPr lang="en-IN" sz="2000" dirty="0"/>
              <a:t>PRERNA MALAKAR – 19IM30017</a:t>
            </a:r>
            <a:endParaRPr lang="en-US" sz="2000" dirty="0"/>
          </a:p>
          <a:p>
            <a:pPr marL="342900" indent="-342900">
              <a:buFont typeface="+mj-lt"/>
              <a:buAutoNum type="arabicPeriod"/>
            </a:pPr>
            <a:r>
              <a:rPr lang="en-IN" sz="2000" dirty="0"/>
              <a:t>VADTHYA SANJAY KUMAR-19IM30022</a:t>
            </a:r>
            <a:endParaRPr lang="en-US" sz="2000" dirty="0"/>
          </a:p>
          <a:p>
            <a:pPr marL="342900" indent="-342900">
              <a:buFont typeface="+mj-lt"/>
              <a:buAutoNum type="arabicPeriod"/>
            </a:pPr>
            <a:r>
              <a:rPr lang="en-IN" sz="2000" dirty="0"/>
              <a:t>UTSAV KUMAR PATEL - 19IM30021</a:t>
            </a:r>
            <a:endParaRPr lang="en-US" sz="2000" dirty="0"/>
          </a:p>
          <a:p>
            <a:pPr marL="342900" indent="-342900">
              <a:buFont typeface="+mj-lt"/>
              <a:buAutoNum type="arabicPeriod"/>
            </a:pPr>
            <a:r>
              <a:rPr lang="en-IN" sz="2000" dirty="0"/>
              <a:t>PRASHANT JANGID 19IM30016</a:t>
            </a:r>
            <a:endParaRPr lang="en-US" sz="2000" dirty="0"/>
          </a:p>
          <a:p>
            <a:pPr marL="342900" indent="-342900">
              <a:buFont typeface="+mj-lt"/>
              <a:buAutoNum type="arabicPeriod"/>
            </a:pPr>
            <a:r>
              <a:rPr lang="en-IN" sz="2000" dirty="0"/>
              <a:t>RISHI RATAN PATHAK - 19IM30018</a:t>
            </a:r>
            <a:endParaRPr lang="en-US" sz="2000" dirty="0"/>
          </a:p>
          <a:p>
            <a:r>
              <a:rPr lang="en-IN" sz="2000" dirty="0"/>
              <a:t> </a:t>
            </a:r>
            <a:endParaRPr lang="en-US" sz="2000" dirty="0"/>
          </a:p>
          <a:p>
            <a:endParaRPr lang="en-IN"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6298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23528" y="365346"/>
            <a:ext cx="7848872" cy="461665"/>
          </a:xfrm>
          <a:prstGeom prst="rect">
            <a:avLst/>
          </a:prstGeom>
          <a:noFill/>
        </p:spPr>
        <p:txBody>
          <a:bodyPr wrap="square" rtlCol="0">
            <a:spAutoFit/>
          </a:bodyPr>
          <a:lstStyle/>
          <a:p>
            <a:r>
              <a:rPr lang="en-US" sz="2400" dirty="0"/>
              <a:t>Illustrative Graph And Table For Seismic Sensor</a:t>
            </a:r>
            <a:endParaRPr lang="en-IN" sz="2400"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875" y="827011"/>
            <a:ext cx="5055079" cy="350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872" y="4592751"/>
            <a:ext cx="5641674" cy="151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20" y="835408"/>
            <a:ext cx="5076969" cy="36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7447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39552" y="332656"/>
            <a:ext cx="8064896" cy="446276"/>
          </a:xfrm>
          <a:prstGeom prst="rect">
            <a:avLst/>
          </a:prstGeom>
          <a:noFill/>
        </p:spPr>
        <p:txBody>
          <a:bodyPr wrap="square" rtlCol="0">
            <a:spAutoFit/>
          </a:bodyPr>
          <a:lstStyle/>
          <a:p>
            <a:r>
              <a:rPr lang="en-US" sz="2200" dirty="0"/>
              <a:t>Final fusion of </a:t>
            </a:r>
            <a:r>
              <a:rPr lang="en-US" sz="2300" dirty="0"/>
              <a:t>acoustic</a:t>
            </a:r>
            <a:r>
              <a:rPr lang="en-US" sz="2200" dirty="0"/>
              <a:t> and seismic data for the use of ultrasonic sensor :</a:t>
            </a:r>
            <a:endParaRPr lang="en-IN" sz="2200"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60" y="1124744"/>
            <a:ext cx="7848871"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4653136"/>
            <a:ext cx="8208912" cy="1200329"/>
          </a:xfrm>
          <a:prstGeom prst="rect">
            <a:avLst/>
          </a:prstGeom>
          <a:noFill/>
        </p:spPr>
        <p:txBody>
          <a:bodyPr wrap="square" rtlCol="0">
            <a:spAutoFit/>
          </a:bodyPr>
          <a:lstStyle/>
          <a:p>
            <a:r>
              <a:rPr lang="en-US" dirty="0"/>
              <a:t>And at the end fusion of all the 3 sensor is done by </a:t>
            </a:r>
            <a:r>
              <a:rPr lang="en-US" b="1" dirty="0"/>
              <a:t>Depster-Shafer algorithm</a:t>
            </a:r>
            <a:r>
              <a:rPr lang="en-US" dirty="0"/>
              <a:t>, with all this if they classify the objects in 3 categories (human, animals and others) then the algorithm can predict correctly up to 95% and if they classify this into 2 categories( human and others) then they can predict correctly up to 98%</a:t>
            </a:r>
            <a:endParaRPr lang="en-IN" dirty="0"/>
          </a:p>
        </p:txBody>
      </p:sp>
    </p:spTree>
    <p:extLst>
      <p:ext uri="{BB962C8B-B14F-4D97-AF65-F5344CB8AC3E}">
        <p14:creationId xmlns:p14="http://schemas.microsoft.com/office/powerpoint/2010/main" val="49295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941608" y="2518913"/>
            <a:ext cx="6788988" cy="1569660"/>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Use Of Drones For Final Verification  </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4721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103271"/>
            <a:ext cx="11421374" cy="5570756"/>
          </a:xfrm>
          <a:prstGeom prst="rect">
            <a:avLst/>
          </a:prstGeom>
          <a:noFill/>
        </p:spPr>
        <p:txBody>
          <a:bodyPr wrap="square" rtlCol="0">
            <a:spAutoFit/>
          </a:bodyPr>
          <a:lstStyle/>
          <a:p>
            <a:r>
              <a:rPr lang="en-IN" dirty="0"/>
              <a:t> </a:t>
            </a:r>
            <a:r>
              <a:rPr lang="en-US" dirty="0"/>
              <a:t>                                                                          </a:t>
            </a:r>
            <a:r>
              <a:rPr lang="en-IN" sz="3200" b="1" u="sng" dirty="0">
                <a:latin typeface="Times New Roman" panose="02020603050405020304" pitchFamily="18" charset="0"/>
                <a:cs typeface="Times New Roman" panose="02020603050405020304" pitchFamily="18" charset="0"/>
              </a:rPr>
              <a:t>Drones</a:t>
            </a:r>
            <a:endParaRPr lang="en-US" sz="3200" dirty="0">
              <a:latin typeface="Times New Roman" panose="02020603050405020304" pitchFamily="18" charset="0"/>
              <a:cs typeface="Times New Roman" panose="02020603050405020304" pitchFamily="18" charset="0"/>
            </a:endParaRPr>
          </a:p>
          <a:p>
            <a:endParaRPr lang="en-IN" dirty="0"/>
          </a:p>
          <a:p>
            <a:r>
              <a:rPr lang="en-IN" dirty="0"/>
              <a:t>Drones are uncrewed aerial vehicles that are like aircraft without a human pilot on board.</a:t>
            </a:r>
            <a:endParaRPr lang="en-US" dirty="0"/>
          </a:p>
          <a:p>
            <a:r>
              <a:rPr lang="en-IN" dirty="0"/>
              <a:t>Initially developed for the military and aerospace industries, drones have found their way into the mainstream because of the enhanced levels of safety and efficiency they bring. These robotic UAVs operate without a pilot on board and with different levels of autonomy. A drone’s autonomy level can range from remotely piloted (a human controls its movements) to advanced autonomy, which means that it relies on a system of sensors and </a:t>
            </a:r>
            <a:r>
              <a:rPr lang="en-IN" dirty="0">
                <a:hlinkClick r:id="rId3"/>
              </a:rPr>
              <a:t>LIDAR detectors</a:t>
            </a:r>
            <a:r>
              <a:rPr lang="en-IN" dirty="0"/>
              <a:t> to calculate its motion.</a:t>
            </a:r>
            <a:endParaRPr lang="en-US" dirty="0"/>
          </a:p>
          <a:p>
            <a:endParaRPr lang="en-IN" b="1" dirty="0"/>
          </a:p>
          <a:p>
            <a:r>
              <a:rPr lang="en-IN" b="1" dirty="0"/>
              <a:t>Parts of drones:</a:t>
            </a:r>
            <a:endParaRPr lang="en-US" dirty="0"/>
          </a:p>
          <a:p>
            <a:pPr marL="285750" lvl="0" indent="-285750">
              <a:buFont typeface="Arial" panose="020B0604020202020204" pitchFamily="34" charset="0"/>
              <a:buChar char="•"/>
            </a:pPr>
            <a:r>
              <a:rPr lang="en-IN" b="1" dirty="0"/>
              <a:t>Drone Motor</a:t>
            </a:r>
            <a:endParaRPr lang="en-US" dirty="0"/>
          </a:p>
          <a:p>
            <a:pPr marL="285750" lvl="0" indent="-285750">
              <a:buFont typeface="Arial" panose="020B0604020202020204" pitchFamily="34" charset="0"/>
              <a:buChar char="•"/>
            </a:pPr>
            <a:r>
              <a:rPr lang="en-IN" b="1" dirty="0"/>
              <a:t>Drone Propellers, </a:t>
            </a:r>
            <a:endParaRPr lang="en-US" dirty="0"/>
          </a:p>
          <a:p>
            <a:pPr marL="285750" lvl="0" indent="-285750">
              <a:buFont typeface="Arial" panose="020B0604020202020204" pitchFamily="34" charset="0"/>
              <a:buChar char="•"/>
            </a:pPr>
            <a:r>
              <a:rPr lang="en-IN" b="1" dirty="0"/>
              <a:t>Drone Flight Controller (This is the brain of the drone.),</a:t>
            </a:r>
            <a:endParaRPr lang="en-US" dirty="0"/>
          </a:p>
          <a:p>
            <a:pPr marL="285750" lvl="0" indent="-285750">
              <a:buFont typeface="Arial" panose="020B0604020202020204" pitchFamily="34" charset="0"/>
              <a:buChar char="•"/>
            </a:pPr>
            <a:r>
              <a:rPr lang="en-IN" b="1" dirty="0"/>
              <a:t>GPS Module, </a:t>
            </a:r>
            <a:endParaRPr lang="en-US" dirty="0"/>
          </a:p>
          <a:p>
            <a:pPr marL="285750" lvl="0" indent="-285750">
              <a:buFont typeface="Arial" panose="020B0604020202020204" pitchFamily="34" charset="0"/>
              <a:buChar char="•"/>
            </a:pPr>
            <a:r>
              <a:rPr lang="en-IN" b="1" dirty="0"/>
              <a:t>Electronic Speed Controller (ESC), </a:t>
            </a:r>
            <a:endParaRPr lang="en-US" dirty="0"/>
          </a:p>
          <a:p>
            <a:pPr marL="285750" lvl="0" indent="-285750">
              <a:buFont typeface="Arial" panose="020B0604020202020204" pitchFamily="34" charset="0"/>
              <a:buChar char="•"/>
            </a:pPr>
            <a:r>
              <a:rPr lang="en-IN" b="1" dirty="0"/>
              <a:t>Power Port Module, </a:t>
            </a:r>
            <a:endParaRPr lang="en-US" dirty="0"/>
          </a:p>
          <a:p>
            <a:pPr marL="285750" lvl="0" indent="-285750">
              <a:buFont typeface="Arial" panose="020B0604020202020204" pitchFamily="34" charset="0"/>
              <a:buChar char="•"/>
            </a:pPr>
            <a:r>
              <a:rPr lang="en-IN" b="1" dirty="0"/>
              <a:t>Obstacle Avoidance Sensors, </a:t>
            </a:r>
            <a:endParaRPr lang="en-US" dirty="0"/>
          </a:p>
          <a:p>
            <a:pPr marL="285750" lvl="0" indent="-285750">
              <a:buFont typeface="Arial" panose="020B0604020202020204" pitchFamily="34" charset="0"/>
              <a:buChar char="•"/>
            </a:pPr>
            <a:r>
              <a:rPr lang="en-IN" b="1" dirty="0"/>
              <a:t>3 Axis Gimbal, </a:t>
            </a:r>
            <a:endParaRPr lang="en-US" dirty="0"/>
          </a:p>
          <a:p>
            <a:pPr marL="285750" lvl="0" indent="-285750">
              <a:buFont typeface="Arial" panose="020B0604020202020204" pitchFamily="34" charset="0"/>
              <a:buChar char="•"/>
            </a:pPr>
            <a:r>
              <a:rPr lang="en-IN" b="1" dirty="0"/>
              <a:t>Drone Camera, Drone Battery (we can use </a:t>
            </a:r>
            <a:r>
              <a:rPr lang="en-IN" b="1" dirty="0" err="1"/>
              <a:t>ndb</a:t>
            </a:r>
            <a:r>
              <a:rPr lang="en-IN" b="1" dirty="0"/>
              <a:t> in place of lithium polymer), </a:t>
            </a:r>
            <a:endParaRPr lang="en-US" dirty="0"/>
          </a:p>
          <a:p>
            <a:endParaRPr lang="en-US" dirty="0"/>
          </a:p>
        </p:txBody>
      </p:sp>
    </p:spTree>
    <p:extLst>
      <p:ext uri="{BB962C8B-B14F-4D97-AF65-F5344CB8AC3E}">
        <p14:creationId xmlns:p14="http://schemas.microsoft.com/office/powerpoint/2010/main" val="3442613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96457"/>
            <a:ext cx="4621349" cy="2843213"/>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76"/>
          <a:stretch/>
        </p:blipFill>
        <p:spPr>
          <a:xfrm>
            <a:off x="5479955" y="196457"/>
            <a:ext cx="5864321" cy="3093241"/>
          </a:xfrm>
          <a:prstGeom prst="rect">
            <a:avLst/>
          </a:prstGeom>
        </p:spPr>
      </p:pic>
      <p:sp>
        <p:nvSpPr>
          <p:cNvPr id="5" name="TextBox 4"/>
          <p:cNvSpPr txBox="1"/>
          <p:nvPr/>
        </p:nvSpPr>
        <p:spPr>
          <a:xfrm>
            <a:off x="190500" y="3105032"/>
            <a:ext cx="2400300" cy="369332"/>
          </a:xfrm>
          <a:prstGeom prst="rect">
            <a:avLst/>
          </a:prstGeom>
          <a:noFill/>
        </p:spPr>
        <p:txBody>
          <a:bodyPr wrap="square" rtlCol="0">
            <a:spAutoFit/>
          </a:bodyPr>
          <a:lstStyle/>
          <a:p>
            <a:r>
              <a:rPr lang="en-US" dirty="0"/>
              <a:t>Terrorist Entering Border</a:t>
            </a:r>
          </a:p>
        </p:txBody>
      </p:sp>
      <p:sp>
        <p:nvSpPr>
          <p:cNvPr id="6" name="TextBox 5"/>
          <p:cNvSpPr txBox="1"/>
          <p:nvPr/>
        </p:nvSpPr>
        <p:spPr>
          <a:xfrm>
            <a:off x="6958013" y="3257017"/>
            <a:ext cx="4386263" cy="369332"/>
          </a:xfrm>
          <a:prstGeom prst="rect">
            <a:avLst/>
          </a:prstGeom>
          <a:noFill/>
        </p:spPr>
        <p:txBody>
          <a:bodyPr wrap="square" rtlCol="0">
            <a:spAutoFit/>
          </a:bodyPr>
          <a:lstStyle/>
          <a:p>
            <a:r>
              <a:rPr lang="en-US" dirty="0"/>
              <a:t>Drone Flying Over the Border</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538" y="3843696"/>
            <a:ext cx="6600825" cy="2313145"/>
          </a:xfrm>
          <a:prstGeom prst="rect">
            <a:avLst/>
          </a:prstGeom>
        </p:spPr>
      </p:pic>
      <p:sp>
        <p:nvSpPr>
          <p:cNvPr id="9" name="TextBox 8"/>
          <p:cNvSpPr txBox="1"/>
          <p:nvPr/>
        </p:nvSpPr>
        <p:spPr>
          <a:xfrm>
            <a:off x="3322274" y="6139518"/>
            <a:ext cx="3985351" cy="369332"/>
          </a:xfrm>
          <a:prstGeom prst="rect">
            <a:avLst/>
          </a:prstGeom>
          <a:noFill/>
        </p:spPr>
        <p:txBody>
          <a:bodyPr wrap="square" rtlCol="0">
            <a:spAutoFit/>
          </a:bodyPr>
          <a:lstStyle/>
          <a:p>
            <a:r>
              <a:rPr lang="en-US" dirty="0"/>
              <a:t>Face Recognition Process</a:t>
            </a:r>
          </a:p>
        </p:txBody>
      </p:sp>
    </p:spTree>
    <p:extLst>
      <p:ext uri="{BB962C8B-B14F-4D97-AF65-F5344CB8AC3E}">
        <p14:creationId xmlns:p14="http://schemas.microsoft.com/office/powerpoint/2010/main" val="1633158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65" y="128588"/>
            <a:ext cx="10058400" cy="5382100"/>
          </a:xfrm>
          <a:prstGeom prst="rect">
            <a:avLst/>
          </a:prstGeom>
        </p:spPr>
      </p:pic>
      <p:sp>
        <p:nvSpPr>
          <p:cNvPr id="3" name="TextBox 2"/>
          <p:cNvSpPr txBox="1"/>
          <p:nvPr/>
        </p:nvSpPr>
        <p:spPr>
          <a:xfrm>
            <a:off x="1314451" y="5700713"/>
            <a:ext cx="8115300" cy="369332"/>
          </a:xfrm>
          <a:prstGeom prst="rect">
            <a:avLst/>
          </a:prstGeom>
          <a:noFill/>
        </p:spPr>
        <p:txBody>
          <a:bodyPr wrap="square" rtlCol="0">
            <a:spAutoFit/>
          </a:bodyPr>
          <a:lstStyle/>
          <a:p>
            <a:r>
              <a:rPr lang="en-US" dirty="0"/>
              <a:t>Capturing the face data to match when drone will use face recognition technique</a:t>
            </a:r>
          </a:p>
        </p:txBody>
      </p:sp>
    </p:spTree>
    <p:extLst>
      <p:ext uri="{BB962C8B-B14F-4D97-AF65-F5344CB8AC3E}">
        <p14:creationId xmlns:p14="http://schemas.microsoft.com/office/powerpoint/2010/main" val="717278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87" y="704074"/>
            <a:ext cx="5305425" cy="332500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432" y="2366574"/>
            <a:ext cx="6153056" cy="3325001"/>
          </a:xfrm>
          <a:prstGeom prst="rect">
            <a:avLst/>
          </a:prstGeom>
        </p:spPr>
      </p:pic>
      <p:sp>
        <p:nvSpPr>
          <p:cNvPr id="5" name="TextBox 4"/>
          <p:cNvSpPr txBox="1"/>
          <p:nvPr/>
        </p:nvSpPr>
        <p:spPr>
          <a:xfrm>
            <a:off x="628651" y="4171950"/>
            <a:ext cx="3729037" cy="646331"/>
          </a:xfrm>
          <a:prstGeom prst="rect">
            <a:avLst/>
          </a:prstGeom>
          <a:noFill/>
        </p:spPr>
        <p:txBody>
          <a:bodyPr wrap="square" rtlCol="0">
            <a:spAutoFit/>
          </a:bodyPr>
          <a:lstStyle/>
          <a:p>
            <a:r>
              <a:rPr lang="en-US" dirty="0"/>
              <a:t>Error in Face Matching with available face data</a:t>
            </a:r>
          </a:p>
        </p:txBody>
      </p:sp>
      <p:sp>
        <p:nvSpPr>
          <p:cNvPr id="6" name="TextBox 5"/>
          <p:cNvSpPr txBox="1"/>
          <p:nvPr/>
        </p:nvSpPr>
        <p:spPr>
          <a:xfrm>
            <a:off x="6117478" y="5815013"/>
            <a:ext cx="5414963" cy="369332"/>
          </a:xfrm>
          <a:prstGeom prst="rect">
            <a:avLst/>
          </a:prstGeom>
          <a:noFill/>
        </p:spPr>
        <p:txBody>
          <a:bodyPr wrap="square" rtlCol="0">
            <a:spAutoFit/>
          </a:bodyPr>
          <a:lstStyle/>
          <a:p>
            <a:r>
              <a:rPr lang="en-US" dirty="0"/>
              <a:t>One face Not matched among all others</a:t>
            </a:r>
          </a:p>
        </p:txBody>
      </p:sp>
    </p:spTree>
    <p:extLst>
      <p:ext uri="{BB962C8B-B14F-4D97-AF65-F5344CB8AC3E}">
        <p14:creationId xmlns:p14="http://schemas.microsoft.com/office/powerpoint/2010/main" val="1643164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0" y="0"/>
            <a:ext cx="12192000" cy="6740307"/>
          </a:xfrm>
          <a:prstGeom prst="rect">
            <a:avLst/>
          </a:prstGeom>
          <a:noFill/>
        </p:spPr>
        <p:txBody>
          <a:bodyPr wrap="square" rtlCol="0">
            <a:spAutoFit/>
          </a:bodyPr>
          <a:lstStyle/>
          <a:p>
            <a:pPr marL="285750" lvl="0" indent="-285750">
              <a:buFont typeface="Arial" panose="020B0604020202020204" pitchFamily="34" charset="0"/>
              <a:buChar char="•"/>
            </a:pPr>
            <a:r>
              <a:rPr lang="en-IN" b="1" dirty="0"/>
              <a:t>Drone Antennas, </a:t>
            </a:r>
            <a:endParaRPr lang="en-US" dirty="0"/>
          </a:p>
          <a:p>
            <a:pPr marL="285750" lvl="0" indent="-285750">
              <a:buFont typeface="Arial" panose="020B0604020202020204" pitchFamily="34" charset="0"/>
              <a:buChar char="•"/>
            </a:pPr>
            <a:r>
              <a:rPr lang="en-IN" b="1" dirty="0"/>
              <a:t>Downward Ultrasonic Obstacle Avoidance Sensors, </a:t>
            </a:r>
            <a:endParaRPr lang="en-US" dirty="0"/>
          </a:p>
          <a:p>
            <a:pPr marL="285750" lvl="0" indent="-285750">
              <a:buFont typeface="Arial" panose="020B0604020202020204" pitchFamily="34" charset="0"/>
              <a:buChar char="•"/>
            </a:pPr>
            <a:r>
              <a:rPr lang="en-IN" b="1" dirty="0"/>
              <a:t>Flight LED, </a:t>
            </a:r>
            <a:endParaRPr lang="en-US" dirty="0"/>
          </a:p>
          <a:p>
            <a:pPr marL="285750" lvl="0" indent="-285750">
              <a:buFont typeface="Arial" panose="020B0604020202020204" pitchFamily="34" charset="0"/>
              <a:buChar char="•"/>
            </a:pPr>
            <a:r>
              <a:rPr lang="en-IN" b="1" dirty="0"/>
              <a:t>Main Camera Board</a:t>
            </a:r>
          </a:p>
          <a:p>
            <a:pPr lvl="0"/>
            <a:endParaRPr lang="en-IN" b="1" dirty="0"/>
          </a:p>
          <a:p>
            <a:pPr lvl="0"/>
            <a:endParaRPr lang="en-IN" b="1" dirty="0"/>
          </a:p>
          <a:p>
            <a:r>
              <a:rPr lang="en-IN" b="1" dirty="0"/>
              <a:t>Working of Drones:</a:t>
            </a:r>
            <a:endParaRPr lang="en-US" dirty="0"/>
          </a:p>
          <a:p>
            <a:r>
              <a:rPr lang="en-IN" dirty="0"/>
              <a:t>With a joystick and a GPS, most consumer drones' operations seem no more complicated than playing a video game. However, behind the easy user interface are an accelerometer, a gyroscope, and other complex technologies working to make drone flight mechanics as smooth as possible. Drones can be controlled remotely, often from a smartphone or tablet. Wireless connectivity lets pilots view the drone and its surroundings from a birds-eye perspective. Users can also leverage apps to pre-program specific GPS coordinates and create an automated drone flight path. Another handy wirelessly-enabled feature is the ability to track battery charge in real-time, an essential consideration since drones use smaller batteries to keep their weight low.</a:t>
            </a:r>
            <a:endParaRPr lang="en-US" dirty="0"/>
          </a:p>
          <a:p>
            <a:r>
              <a:rPr lang="en-IN" dirty="0"/>
              <a:t> </a:t>
            </a:r>
            <a:endParaRPr lang="en-US" dirty="0"/>
          </a:p>
          <a:p>
            <a:r>
              <a:rPr lang="en-IN" b="1" u="sng" dirty="0"/>
              <a:t>Rotors</a:t>
            </a:r>
            <a:endParaRPr lang="en-US" dirty="0"/>
          </a:p>
          <a:p>
            <a:r>
              <a:rPr lang="en-IN" dirty="0"/>
              <a:t>A drone relies on rotors for its vertical motion. Drones use their rotors—which consist of a propeller attached to a motor—to hover, meaning the downward thrust of the drone is equal to the gravitational pull working against it; climb when pilots increase the speed until the rotors produce an upward force greater than gravity; and descend, when pilots perform the opposite and decrease rate.</a:t>
            </a:r>
            <a:endParaRPr lang="en-US" dirty="0"/>
          </a:p>
          <a:p>
            <a:r>
              <a:rPr lang="en-IN" dirty="0"/>
              <a:t>To hover, two of a drone’s four rotors move clockwise, while the other two moves counter clockwise, ensuring that the drone's sideways momentum remains balanced. To avoid throwing its vertical motion off-kilter, the other two rotors on the drone will increase their spin. The same principle applies to moving forward and backward—the rotors of the drone must apply thrust while making sure the wheel of the rotors keeps the drone balanced.</a:t>
            </a:r>
            <a:endParaRPr lang="en-US" dirty="0"/>
          </a:p>
          <a:p>
            <a:r>
              <a:rPr lang="en-IN" dirty="0"/>
              <a:t> </a:t>
            </a:r>
            <a:endParaRPr lang="en-US" dirty="0"/>
          </a:p>
          <a:p>
            <a:pPr lvl="0"/>
            <a:endParaRPr lang="en-US" dirty="0"/>
          </a:p>
        </p:txBody>
      </p:sp>
    </p:spTree>
    <p:extLst>
      <p:ext uri="{BB962C8B-B14F-4D97-AF65-F5344CB8AC3E}">
        <p14:creationId xmlns:p14="http://schemas.microsoft.com/office/powerpoint/2010/main" val="4164104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9011"/>
            <a:ext cx="12051102" cy="7848302"/>
          </a:xfrm>
          <a:prstGeom prst="rect">
            <a:avLst/>
          </a:prstGeom>
          <a:noFill/>
        </p:spPr>
        <p:txBody>
          <a:bodyPr wrap="square" rtlCol="0">
            <a:spAutoFit/>
          </a:bodyPr>
          <a:lstStyle/>
          <a:p>
            <a:r>
              <a:rPr lang="en-IN" b="1" u="sng" dirty="0"/>
              <a:t>Accelerometer and Altimeter</a:t>
            </a:r>
            <a:endParaRPr lang="en-US" dirty="0"/>
          </a:p>
          <a:p>
            <a:r>
              <a:rPr lang="en-IN" dirty="0"/>
              <a:t>An accelerometer feeds the drone information about its speed and direction, while an altimeter tells the machine its altitude. These features also help a drone land slowly and safely, preventing it from sinking into an air vacuum called a wash that could pull the aircraft down in an unpredictable way.</a:t>
            </a:r>
          </a:p>
          <a:p>
            <a:endParaRPr lang="en-IN" dirty="0"/>
          </a:p>
          <a:p>
            <a:endParaRPr lang="en-IN" dirty="0"/>
          </a:p>
          <a:p>
            <a:r>
              <a:rPr lang="en-IN" b="1" u="sng" dirty="0"/>
              <a:t>Cameras</a:t>
            </a:r>
            <a:endParaRPr lang="en-US" dirty="0"/>
          </a:p>
          <a:p>
            <a:r>
              <a:rPr lang="en-IN" dirty="0"/>
              <a:t>Some drones have built-in cameras on board that allow the pilot to see where the drone is flying without having a direct line of sight to the device. Drone-mounted cameras help users see difficult-to-reach locations and can be a game-changing tool for first responders, especially in search-and-rescue scenarios.</a:t>
            </a:r>
            <a:endParaRPr lang="en-US" dirty="0"/>
          </a:p>
          <a:p>
            <a:r>
              <a:rPr lang="en-IN" dirty="0"/>
              <a:t>The intricate engineering that goes into building drones means that pilots don’t need to worry about balance, thrust, and other complexities and can enjoy the act of flying them. The machines' ultra-responsive nature, which will only be heightened with 5G, even allows experts to race drones through high-speed obstacle courses.</a:t>
            </a:r>
            <a:endParaRPr lang="en-US" dirty="0"/>
          </a:p>
          <a:p>
            <a:r>
              <a:rPr lang="en-IN" dirty="0"/>
              <a:t>Drones are versatile pieces of equipment that harness wireless technology's power to do everything from taking video to assisting in emergencies. And their utility is only going to grow as the technology evolves and the world becomes more connected. You can learn more about the transformative potential of drones here.</a:t>
            </a:r>
            <a:endParaRPr lang="en-US" dirty="0"/>
          </a:p>
          <a:p>
            <a:r>
              <a:rPr lang="en-IN" dirty="0"/>
              <a:t> </a:t>
            </a:r>
            <a:endParaRPr lang="en-US" dirty="0"/>
          </a:p>
          <a:p>
            <a:r>
              <a:rPr lang="en-IN" b="1" dirty="0"/>
              <a:t>More on Working of drone:</a:t>
            </a:r>
            <a:endParaRPr lang="en-US" dirty="0"/>
          </a:p>
          <a:p>
            <a:r>
              <a:rPr lang="en-IN" b="1" dirty="0"/>
              <a:t> </a:t>
            </a:r>
            <a:endParaRPr lang="en-US" dirty="0"/>
          </a:p>
          <a:p>
            <a:r>
              <a:rPr lang="en-IN" dirty="0"/>
              <a:t>Unmanned aerial vehicle technology covers everything from the drone's aerodynamics, materials in the physical UAV manufacture to the circuit boards, chipset, and software, which are the drone's brains.</a:t>
            </a:r>
            <a:endParaRPr lang="en-US" dirty="0"/>
          </a:p>
          <a:p>
            <a:r>
              <a:rPr lang="en-IN" dirty="0"/>
              <a:t>Material from which they are made - A typical uncrewed aircraft is made of light composite materials to reduce weight and increase manoeuvrability. This composite material strength allows military drones to cruise at too high altitudes( general material - Carbon </a:t>
            </a:r>
            <a:r>
              <a:rPr lang="en-IN" dirty="0" err="1"/>
              <a:t>fiber</a:t>
            </a:r>
            <a:r>
              <a:rPr lang="en-IN" dirty="0"/>
              <a:t>-reinforced composites (CRFCs) Thermoplastics such as polyester, nylon, polystyrene, etc. Aluminium). An unmanned aerial vehicle system has two parts, the drone itself and the control system.</a:t>
            </a:r>
            <a:endParaRPr lang="en-US" dirty="0"/>
          </a:p>
          <a:p>
            <a:r>
              <a:rPr lang="en-IN" dirty="0"/>
              <a:t> </a:t>
            </a:r>
            <a:endParaRPr lang="en-US" dirty="0"/>
          </a:p>
          <a:p>
            <a:endParaRPr lang="en-US" dirty="0"/>
          </a:p>
          <a:p>
            <a:endParaRPr lang="en-US" dirty="0"/>
          </a:p>
        </p:txBody>
      </p:sp>
    </p:spTree>
    <p:extLst>
      <p:ext uri="{BB962C8B-B14F-4D97-AF65-F5344CB8AC3E}">
        <p14:creationId xmlns:p14="http://schemas.microsoft.com/office/powerpoint/2010/main" val="253648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 y="0"/>
            <a:ext cx="12102860" cy="7294305"/>
          </a:xfrm>
          <a:prstGeom prst="rect">
            <a:avLst/>
          </a:prstGeom>
          <a:noFill/>
        </p:spPr>
        <p:txBody>
          <a:bodyPr wrap="square" rtlCol="0">
            <a:spAutoFit/>
          </a:bodyPr>
          <a:lstStyle/>
          <a:p>
            <a:r>
              <a:rPr lang="en-IN" dirty="0"/>
              <a:t>GNSS satellites, High-end GNSS systems use Satellite Constellation technology. A satellite constellation is a group of satellites  working together, giving coordinated coverage, and are synchronized to overlap well in range. Pass or coverage is the period in which a satellite is visible above the local horizon.</a:t>
            </a:r>
            <a:endParaRPr lang="en-US" dirty="0"/>
          </a:p>
          <a:p>
            <a:r>
              <a:rPr lang="en-IN" dirty="0"/>
              <a:t> </a:t>
            </a:r>
            <a:endParaRPr lang="en-US" dirty="0"/>
          </a:p>
          <a:p>
            <a:r>
              <a:rPr lang="en-IN" b="1" u="sng" dirty="0"/>
              <a:t>UAV Drone GNSS On Ground Station Remote Controller</a:t>
            </a:r>
            <a:endParaRPr lang="en-US" dirty="0"/>
          </a:p>
          <a:p>
            <a:pPr marL="285750" indent="-285750">
              <a:buFont typeface="Arial" panose="020B0604020202020204" pitchFamily="34" charset="0"/>
              <a:buChar char="•"/>
            </a:pPr>
            <a:r>
              <a:rPr lang="en-IN" dirty="0"/>
              <a:t>The radar technology will signal the following on the remote controller display;</a:t>
            </a:r>
            <a:endParaRPr lang="en-US" dirty="0"/>
          </a:p>
          <a:p>
            <a:pPr marL="285750" lvl="0" indent="-285750" fontAlgn="base">
              <a:buFont typeface="Arial" panose="020B0604020202020204" pitchFamily="34" charset="0"/>
              <a:buChar char="•"/>
            </a:pPr>
            <a:r>
              <a:rPr lang="en-IN" dirty="0"/>
              <a:t>Signal that enough drone GNSS satellites have been detected and the drone is ready to fly.</a:t>
            </a:r>
            <a:endParaRPr lang="en-US" dirty="0"/>
          </a:p>
          <a:p>
            <a:pPr marL="285750" lvl="0" indent="-285750" fontAlgn="base">
              <a:buFont typeface="Arial" panose="020B0604020202020204" pitchFamily="34" charset="0"/>
              <a:buChar char="•"/>
            </a:pPr>
            <a:r>
              <a:rPr lang="en-IN" dirty="0"/>
              <a:t>Display the current position and location of the drone in relation to the pilot.</a:t>
            </a:r>
            <a:endParaRPr lang="en-US" dirty="0"/>
          </a:p>
          <a:p>
            <a:pPr marL="285750" lvl="0" indent="-285750" fontAlgn="base">
              <a:buFont typeface="Arial" panose="020B0604020202020204" pitchFamily="34" charset="0"/>
              <a:buChar char="•"/>
            </a:pPr>
            <a:r>
              <a:rPr lang="en-IN" dirty="0"/>
              <a:t>Record the home point for ‘Return To Home’ safety feature.</a:t>
            </a:r>
            <a:endParaRPr lang="en-US" dirty="0"/>
          </a:p>
          <a:p>
            <a:r>
              <a:rPr lang="en-IN" dirty="0"/>
              <a:t> </a:t>
            </a:r>
            <a:endParaRPr lang="en-US" dirty="0"/>
          </a:p>
          <a:p>
            <a:r>
              <a:rPr lang="en-IN" dirty="0"/>
              <a:t>Most of the latest UAVs have 3 types of Return to Home drone technology as follows:</a:t>
            </a:r>
            <a:endParaRPr lang="en-US" dirty="0"/>
          </a:p>
          <a:p>
            <a:pPr marL="285750" lvl="0" indent="-285750" fontAlgn="base">
              <a:buFont typeface="Arial" panose="020B0604020202020204" pitchFamily="34" charset="0"/>
              <a:buChar char="•"/>
            </a:pPr>
            <a:r>
              <a:rPr lang="en-IN" dirty="0"/>
              <a:t>Pilot initiated return to home by pressing button on Remote Controller or in an app.</a:t>
            </a:r>
            <a:endParaRPr lang="en-US" dirty="0"/>
          </a:p>
          <a:p>
            <a:pPr marL="285750" lvl="0" indent="-285750" fontAlgn="base">
              <a:buFont typeface="Arial" panose="020B0604020202020204" pitchFamily="34" charset="0"/>
              <a:buChar char="•"/>
            </a:pPr>
            <a:r>
              <a:rPr lang="en-IN" dirty="0"/>
              <a:t>A low battery level, where the UAV will fly automatically back to the home point.</a:t>
            </a:r>
            <a:endParaRPr lang="en-US" dirty="0"/>
          </a:p>
          <a:p>
            <a:pPr marL="285750" lvl="0" indent="-285750" fontAlgn="base">
              <a:buFont typeface="Arial" panose="020B0604020202020204" pitchFamily="34" charset="0"/>
              <a:buChar char="•"/>
            </a:pPr>
            <a:r>
              <a:rPr lang="en-IN" dirty="0"/>
              <a:t>Loss of contact between the UAV and Remote Controller, with the UAV flying back automatically to its home point.</a:t>
            </a:r>
            <a:endParaRPr lang="en-US" dirty="0"/>
          </a:p>
          <a:p>
            <a:pPr marL="285750" indent="-285750">
              <a:buFont typeface="Arial" panose="020B0604020202020204" pitchFamily="34" charset="0"/>
              <a:buChar char="•"/>
            </a:pPr>
            <a:r>
              <a:rPr lang="en-IN" dirty="0"/>
              <a:t>The latest Mavic Air 2 technology can sense obstacles during automatic return to home.</a:t>
            </a:r>
          </a:p>
          <a:p>
            <a:endParaRPr lang="en-US" dirty="0"/>
          </a:p>
          <a:p>
            <a:r>
              <a:rPr lang="en-IN" b="1" u="sng" dirty="0"/>
              <a:t>Obstacle Detection and Collision Avoidance Technology</a:t>
            </a:r>
            <a:endParaRPr lang="en-US" dirty="0"/>
          </a:p>
          <a:p>
            <a:r>
              <a:rPr lang="en-IN" dirty="0"/>
              <a:t>The latest high-tech drones are now equipped with collision avoidance systems. These use obstacle detection sensors to scan the surroundings, while software algorithms and SLAM technology produce the images into 3D maps allowing the drone to sense and avoid.  These systems fuse one or more of the following sensors to sense and avoid:</a:t>
            </a:r>
            <a:endParaRPr lang="en-US" dirty="0"/>
          </a:p>
          <a:p>
            <a:pPr marL="285750" lvl="0" indent="-285750" fontAlgn="base">
              <a:buFont typeface="Arial" panose="020B0604020202020204" pitchFamily="34" charset="0"/>
              <a:buChar char="•"/>
            </a:pPr>
            <a:r>
              <a:rPr lang="en-IN" dirty="0"/>
              <a:t>Vision Sensor</a:t>
            </a:r>
            <a:endParaRPr lang="en-US" dirty="0"/>
          </a:p>
          <a:p>
            <a:pPr marL="285750" lvl="0" indent="-285750" fontAlgn="base">
              <a:buFont typeface="Arial" panose="020B0604020202020204" pitchFamily="34" charset="0"/>
              <a:buChar char="•"/>
            </a:pPr>
            <a:r>
              <a:rPr lang="en-IN" dirty="0"/>
              <a:t>Ultrasonic</a:t>
            </a:r>
            <a:endParaRPr lang="en-US" dirty="0"/>
          </a:p>
          <a:p>
            <a:pPr marL="285750" lvl="0" indent="-285750" fontAlgn="base">
              <a:buFont typeface="Arial" panose="020B0604020202020204" pitchFamily="34" charset="0"/>
              <a:buChar char="•"/>
            </a:pPr>
            <a:r>
              <a:rPr lang="en-IN" dirty="0"/>
              <a:t>Infrared</a:t>
            </a:r>
            <a:endParaRPr lang="en-US" dirty="0"/>
          </a:p>
          <a:p>
            <a:pPr marL="285750" lvl="0" indent="-285750" fontAlgn="base">
              <a:buFont typeface="Arial" panose="020B0604020202020204" pitchFamily="34" charset="0"/>
              <a:buChar char="•"/>
            </a:pPr>
            <a:r>
              <a:rPr lang="en-IN" dirty="0"/>
              <a:t>Lidar</a:t>
            </a:r>
            <a:endParaRPr lang="en-US" dirty="0"/>
          </a:p>
          <a:p>
            <a:pPr marL="285750" lvl="0" indent="-285750" fontAlgn="base">
              <a:buFont typeface="Arial" panose="020B0604020202020204" pitchFamily="34" charset="0"/>
              <a:buChar char="•"/>
            </a:pPr>
            <a:r>
              <a:rPr lang="en-IN" dirty="0"/>
              <a:t>Time of Flight (</a:t>
            </a:r>
            <a:r>
              <a:rPr lang="en-IN" dirty="0" err="1"/>
              <a:t>ToF</a:t>
            </a:r>
            <a:r>
              <a:rPr lang="en-IN" dirty="0"/>
              <a:t>)</a:t>
            </a:r>
            <a:endParaRPr lang="en-US" dirty="0"/>
          </a:p>
          <a:p>
            <a:endParaRPr lang="en-US" dirty="0"/>
          </a:p>
        </p:txBody>
      </p:sp>
    </p:spTree>
    <p:extLst>
      <p:ext uri="{BB962C8B-B14F-4D97-AF65-F5344CB8AC3E}">
        <p14:creationId xmlns:p14="http://schemas.microsoft.com/office/powerpoint/2010/main" val="2653401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0818" y="1221351"/>
            <a:ext cx="4945711" cy="3293209"/>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Ever wondered how terrorist enter into our border areas ?</a:t>
            </a:r>
          </a:p>
          <a:p>
            <a:r>
              <a:rPr lang="en-US" sz="2600" dirty="0">
                <a:latin typeface="Times New Roman" panose="02020603050405020304" pitchFamily="18" charset="0"/>
                <a:cs typeface="Times New Roman" panose="02020603050405020304" pitchFamily="18" charset="0"/>
              </a:rPr>
              <a:t>So in general terrorist either enter through bypassing the fence or by an under ground tunnel so today we are going to present the solution to one of this problem .</a:t>
            </a:r>
          </a:p>
          <a:p>
            <a:endParaRPr lang="en-IN" sz="2600" dirty="0"/>
          </a:p>
        </p:txBody>
      </p:sp>
      <p:sp>
        <p:nvSpPr>
          <p:cNvPr id="3" name="TextBox 2"/>
          <p:cNvSpPr txBox="1"/>
          <p:nvPr/>
        </p:nvSpPr>
        <p:spPr>
          <a:xfrm>
            <a:off x="834887" y="303716"/>
            <a:ext cx="4125302" cy="646331"/>
          </a:xfrm>
          <a:prstGeom prst="rect">
            <a:avLst/>
          </a:prstGeom>
          <a:noFill/>
        </p:spPr>
        <p:txBody>
          <a:bodyPr wrap="square" rtlCol="0">
            <a:spAutoFit/>
          </a:bodyPr>
          <a:lstStyle/>
          <a:p>
            <a:r>
              <a:rPr lang="en-IN" sz="3600" b="1" u="sng" dirty="0"/>
              <a:t>Problem Statement:</a:t>
            </a:r>
            <a:endParaRPr lang="en-US" sz="3600" dirty="0"/>
          </a:p>
        </p:txBody>
      </p:sp>
      <p:pic>
        <p:nvPicPr>
          <p:cNvPr id="6" name="Picture 2" descr="B:\Department\4thsem\myresearch.io\wsd project\Backchannel-Iraq-Syria-Wall-0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41" y="0"/>
            <a:ext cx="651256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49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189781"/>
            <a:ext cx="12016596" cy="7294305"/>
          </a:xfrm>
          <a:prstGeom prst="rect">
            <a:avLst/>
          </a:prstGeom>
          <a:noFill/>
        </p:spPr>
        <p:txBody>
          <a:bodyPr wrap="square" rtlCol="0">
            <a:spAutoFit/>
          </a:bodyPr>
          <a:lstStyle/>
          <a:p>
            <a:pPr marL="285750" lvl="0" indent="-285750" fontAlgn="base">
              <a:buFont typeface="Arial" panose="020B0604020202020204" pitchFamily="34" charset="0"/>
              <a:buChar char="•"/>
            </a:pPr>
            <a:r>
              <a:rPr lang="en-IN" dirty="0"/>
              <a:t>Monocular Vision</a:t>
            </a:r>
            <a:endParaRPr lang="en-US" dirty="0"/>
          </a:p>
          <a:p>
            <a:r>
              <a:rPr lang="en-IN" b="1" dirty="0"/>
              <a:t> </a:t>
            </a:r>
            <a:endParaRPr lang="en-US" dirty="0"/>
          </a:p>
          <a:p>
            <a:r>
              <a:rPr lang="en-IN" b="1" u="sng" dirty="0"/>
              <a:t>Gyroscope Stabilization, IMU And Flight Controllers</a:t>
            </a:r>
            <a:endParaRPr lang="en-US" dirty="0"/>
          </a:p>
          <a:p>
            <a:r>
              <a:rPr lang="en-IN" dirty="0"/>
              <a:t> </a:t>
            </a:r>
            <a:endParaRPr lang="en-US" dirty="0"/>
          </a:p>
          <a:p>
            <a:r>
              <a:rPr lang="en-IN" dirty="0"/>
              <a:t>Gyro stabilization technology give the UAV drone its smooth flight capabilities.</a:t>
            </a:r>
            <a:endParaRPr lang="en-US" dirty="0"/>
          </a:p>
          <a:p>
            <a:r>
              <a:rPr lang="en-IN" dirty="0"/>
              <a:t>The gyroscope works almost instantly to the forces moving against the drone, keeping it flying or hovering very smoothly.  The gyroscope provides essential navigational information to the central flight controller.</a:t>
            </a:r>
            <a:endParaRPr lang="en-US" dirty="0"/>
          </a:p>
          <a:p>
            <a:r>
              <a:rPr lang="en-IN" dirty="0"/>
              <a:t>The inertial measurement unit (IMU) works by detecting the current rate of acceleration using one or more accelerometers. The IMU detects changes in rotational attributes like pitch, roll and yaw using one or more gyroscopes.  Some IMU include a magnetometer to assist with calibration against orientation drift.</a:t>
            </a:r>
            <a:endParaRPr lang="en-US" dirty="0"/>
          </a:p>
          <a:p>
            <a:r>
              <a:rPr lang="en-IN" dirty="0"/>
              <a:t>The Gyroscope is a component of the IMU and the IMU is an essential component of the drone’s flight controller. The flight controller is the central brain of the drone.</a:t>
            </a:r>
            <a:endParaRPr lang="en-US" dirty="0"/>
          </a:p>
          <a:p>
            <a:endParaRPr lang="en-US" dirty="0"/>
          </a:p>
          <a:p>
            <a:r>
              <a:rPr lang="en-IN" b="1" u="sng" dirty="0"/>
              <a:t>UAV Drone Propulsion Technology</a:t>
            </a:r>
            <a:endParaRPr lang="en-US" dirty="0"/>
          </a:p>
          <a:p>
            <a:r>
              <a:rPr lang="en-IN" dirty="0"/>
              <a:t>The propulsion system (motors, electronic speed controllers, and propellers) are the drone technology, which moves the UAV into the air and to fly in any direction or hover. On a </a:t>
            </a:r>
            <a:r>
              <a:rPr lang="en-IN" dirty="0" err="1"/>
              <a:t>quadcopter</a:t>
            </a:r>
            <a:r>
              <a:rPr lang="en-IN" dirty="0"/>
              <a:t>, the motors and propellers work in pairs with two motors/propellers rotating clockwise (CW Propellers) and two motors rotating Counter Clockwise (CCW Propellers).</a:t>
            </a:r>
            <a:endParaRPr lang="en-US" dirty="0"/>
          </a:p>
          <a:p>
            <a:r>
              <a:rPr lang="en-IN" dirty="0"/>
              <a:t>They receive data from the flight controller and the electronic speed controllers (ESC) on the drone motor direction to either fly or hover.</a:t>
            </a:r>
            <a:endParaRPr lang="en-US" dirty="0"/>
          </a:p>
          <a:p>
            <a:r>
              <a:rPr lang="en-IN" dirty="0"/>
              <a:t>Top UAV drone motors and propulsion systems are highly advanced and include the following components:</a:t>
            </a:r>
            <a:endParaRPr lang="en-US" dirty="0"/>
          </a:p>
          <a:p>
            <a:pPr marL="285750" lvl="0" indent="-285750">
              <a:buFont typeface="Arial" panose="020B0604020202020204" pitchFamily="34" charset="0"/>
              <a:buChar char="•"/>
            </a:pPr>
            <a:r>
              <a:rPr lang="en-IN" dirty="0"/>
              <a:t>Motor Stator</a:t>
            </a:r>
            <a:endParaRPr lang="en-US" dirty="0"/>
          </a:p>
          <a:p>
            <a:pPr marL="285750" lvl="0" indent="-285750">
              <a:buFont typeface="Arial" panose="020B0604020202020204" pitchFamily="34" charset="0"/>
              <a:buChar char="•"/>
            </a:pPr>
            <a:r>
              <a:rPr lang="en-IN" dirty="0"/>
              <a:t>Motor Bell (rotor)</a:t>
            </a:r>
            <a:endParaRPr lang="en-US" dirty="0"/>
          </a:p>
          <a:p>
            <a:pPr marL="285750" lvl="0" indent="-285750">
              <a:buFont typeface="Arial" panose="020B0604020202020204" pitchFamily="34" charset="0"/>
              <a:buChar char="•"/>
            </a:pPr>
            <a:r>
              <a:rPr lang="en-IN" dirty="0"/>
              <a:t>Windings</a:t>
            </a:r>
            <a:endParaRPr lang="en-US" dirty="0"/>
          </a:p>
          <a:p>
            <a:pPr marL="285750" lvl="0" indent="-285750">
              <a:buFont typeface="Arial" panose="020B0604020202020204" pitchFamily="34" charset="0"/>
              <a:buChar char="•"/>
            </a:pPr>
            <a:r>
              <a:rPr lang="en-IN" dirty="0"/>
              <a:t>Bearings</a:t>
            </a:r>
            <a:endParaRPr lang="en-US" dirty="0"/>
          </a:p>
          <a:p>
            <a:pPr marL="285750" lvl="0" indent="-285750">
              <a:buFont typeface="Arial" panose="020B0604020202020204" pitchFamily="34" charset="0"/>
              <a:buChar char="•"/>
            </a:pPr>
            <a:r>
              <a:rPr lang="en-IN" dirty="0"/>
              <a:t>Cooling System</a:t>
            </a:r>
            <a:endParaRPr lang="en-US" dirty="0"/>
          </a:p>
          <a:p>
            <a:endParaRPr lang="en-US" dirty="0"/>
          </a:p>
        </p:txBody>
      </p:sp>
    </p:spTree>
    <p:extLst>
      <p:ext uri="{BB962C8B-B14F-4D97-AF65-F5344CB8AC3E}">
        <p14:creationId xmlns:p14="http://schemas.microsoft.com/office/powerpoint/2010/main" val="4071046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0"/>
            <a:ext cx="12042475" cy="6740307"/>
          </a:xfrm>
          <a:prstGeom prst="rect">
            <a:avLst/>
          </a:prstGeom>
          <a:noFill/>
        </p:spPr>
        <p:txBody>
          <a:bodyPr wrap="square" rtlCol="0">
            <a:spAutoFit/>
          </a:bodyPr>
          <a:lstStyle/>
          <a:p>
            <a:pPr marL="285750" lvl="0" indent="-285750">
              <a:buFont typeface="Arial" panose="020B0604020202020204" pitchFamily="34" charset="0"/>
              <a:buChar char="•"/>
            </a:pPr>
            <a:r>
              <a:rPr lang="en-IN" dirty="0"/>
              <a:t>Electronic Speed Controllers</a:t>
            </a:r>
            <a:endParaRPr lang="en-US" dirty="0"/>
          </a:p>
          <a:p>
            <a:pPr marL="285750" lvl="0" indent="-285750">
              <a:buFont typeface="Arial" panose="020B0604020202020204" pitchFamily="34" charset="0"/>
              <a:buChar char="•"/>
            </a:pPr>
            <a:r>
              <a:rPr lang="en-IN" dirty="0"/>
              <a:t>ESC Updater</a:t>
            </a:r>
            <a:endParaRPr lang="en-US" dirty="0"/>
          </a:p>
          <a:p>
            <a:pPr marL="285750" lvl="0" indent="-285750">
              <a:buFont typeface="Arial" panose="020B0604020202020204" pitchFamily="34" charset="0"/>
              <a:buChar char="•"/>
            </a:pPr>
            <a:r>
              <a:rPr lang="en-IN" dirty="0"/>
              <a:t>Propellers</a:t>
            </a:r>
            <a:endParaRPr lang="en-US" dirty="0"/>
          </a:p>
          <a:p>
            <a:pPr marL="285750" lvl="0" indent="-285750">
              <a:buFont typeface="Arial" panose="020B0604020202020204" pitchFamily="34" charset="0"/>
              <a:buChar char="•"/>
            </a:pPr>
            <a:r>
              <a:rPr lang="en-IN" dirty="0"/>
              <a:t>Wiring</a:t>
            </a:r>
            <a:endParaRPr lang="en-US" dirty="0"/>
          </a:p>
          <a:p>
            <a:pPr marL="285750" lvl="0" indent="-285750">
              <a:buFont typeface="Arial" panose="020B0604020202020204" pitchFamily="34" charset="0"/>
              <a:buChar char="•"/>
            </a:pPr>
            <a:r>
              <a:rPr lang="en-IN" dirty="0"/>
              <a:t>Arm</a:t>
            </a:r>
            <a:endParaRPr lang="en-US" dirty="0"/>
          </a:p>
          <a:p>
            <a:endParaRPr lang="en-US" dirty="0"/>
          </a:p>
          <a:p>
            <a:r>
              <a:rPr lang="en-IN" dirty="0"/>
              <a:t>The Electronic Speed Controllers signal to the drone motors information on speed, braking and also provide monitoring and fault tolerance on the drone motors.</a:t>
            </a:r>
            <a:endParaRPr lang="en-US" dirty="0"/>
          </a:p>
          <a:p>
            <a:pPr fontAlgn="base"/>
            <a:r>
              <a:rPr lang="en-IN" dirty="0"/>
              <a:t> </a:t>
            </a:r>
            <a:endParaRPr lang="en-US" dirty="0"/>
          </a:p>
          <a:p>
            <a:r>
              <a:rPr lang="en-IN" b="1" u="sng" dirty="0"/>
              <a:t>Real-time Telemetry Flight Parameters</a:t>
            </a:r>
            <a:endParaRPr lang="en-US" dirty="0"/>
          </a:p>
          <a:p>
            <a:pPr fontAlgn="base"/>
            <a:r>
              <a:rPr lang="en-IN" dirty="0"/>
              <a:t>Nearly all drones have a Ground Station Controller (GSC) or a smartphone app, allowing you to fly the drone and track the current flight telemetry. Telemetry data showing on the remote controller includes UAV range, height, speed, GNSS strength, remaining battery power, and warnings.</a:t>
            </a:r>
            <a:endParaRPr lang="en-US" dirty="0"/>
          </a:p>
          <a:p>
            <a:pPr fontAlgn="base"/>
            <a:r>
              <a:rPr lang="en-IN" dirty="0"/>
              <a:t> </a:t>
            </a:r>
            <a:endParaRPr lang="en-US" dirty="0"/>
          </a:p>
          <a:p>
            <a:pPr fontAlgn="base"/>
            <a:r>
              <a:rPr lang="en-IN" dirty="0"/>
              <a:t>Many UAV drone ground controllers use FPV (First Person View), which transmit the video from the drone to the controller or mobile device.</a:t>
            </a:r>
            <a:endParaRPr lang="en-US" dirty="0"/>
          </a:p>
          <a:p>
            <a:pPr fontAlgn="base"/>
            <a:r>
              <a:rPr lang="en-IN" dirty="0"/>
              <a:t>Information on what is drone technology and how does drone technology work in </a:t>
            </a:r>
            <a:r>
              <a:rPr lang="en-IN" dirty="0" err="1"/>
              <a:t>Quadcopters</a:t>
            </a:r>
            <a:r>
              <a:rPr lang="en-IN" dirty="0"/>
              <a:t>.</a:t>
            </a:r>
            <a:endParaRPr lang="en-US" dirty="0"/>
          </a:p>
          <a:p>
            <a:pPr fontAlgn="base"/>
            <a:r>
              <a:rPr lang="en-IN" dirty="0"/>
              <a:t> </a:t>
            </a:r>
            <a:endParaRPr lang="en-US" dirty="0"/>
          </a:p>
          <a:p>
            <a:r>
              <a:rPr lang="en-IN" b="1" u="sng" dirty="0"/>
              <a:t>No Fly Zone Drone Technology</a:t>
            </a:r>
            <a:endParaRPr lang="en-US" dirty="0"/>
          </a:p>
          <a:p>
            <a:pPr fontAlgn="base"/>
            <a:r>
              <a:rPr lang="en-IN" dirty="0"/>
              <a:t>To increase flight safety and prevent accidents in restricted areas, the latest drones from DJI and other manufacturers include a “No Fly Zone” feature.</a:t>
            </a:r>
            <a:endParaRPr lang="en-US" dirty="0"/>
          </a:p>
          <a:p>
            <a:pPr fontAlgn="base"/>
            <a:r>
              <a:rPr lang="en-IN" dirty="0"/>
              <a:t>The no-fly zones are regulated and categorized by the Federal Aviation Authority (FAA).  Manufacturers can change the no-fly zone drone technology using UAV firmware updates.</a:t>
            </a:r>
            <a:endParaRPr lang="en-US" dirty="0"/>
          </a:p>
          <a:p>
            <a:endParaRPr lang="en-US" dirty="0"/>
          </a:p>
        </p:txBody>
      </p:sp>
    </p:spTree>
    <p:extLst>
      <p:ext uri="{BB962C8B-B14F-4D97-AF65-F5344CB8AC3E}">
        <p14:creationId xmlns:p14="http://schemas.microsoft.com/office/powerpoint/2010/main" val="1018133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0"/>
            <a:ext cx="12068355" cy="7255668"/>
          </a:xfrm>
          <a:prstGeom prst="rect">
            <a:avLst/>
          </a:prstGeom>
          <a:noFill/>
        </p:spPr>
        <p:txBody>
          <a:bodyPr wrap="square" rtlCol="0">
            <a:spAutoFit/>
          </a:bodyPr>
          <a:lstStyle/>
          <a:p>
            <a:r>
              <a:rPr lang="en-IN" b="1" u="sng" dirty="0"/>
              <a:t>GPS Ready To Fly Mode Drone Technology</a:t>
            </a:r>
            <a:endParaRPr lang="en-US" dirty="0"/>
          </a:p>
          <a:p>
            <a:pPr fontAlgn="base"/>
            <a:r>
              <a:rPr lang="en-IN" dirty="0"/>
              <a:t>When the compass is calibrated, it then seeks the location of GPS satellites. When more than six are found, it allows the drone to fly in the “Ready To Fly” Mode.</a:t>
            </a:r>
            <a:endParaRPr lang="en-US" dirty="0"/>
          </a:p>
          <a:p>
            <a:endParaRPr lang="en-US" dirty="0"/>
          </a:p>
          <a:p>
            <a:pPr fontAlgn="base"/>
            <a:r>
              <a:rPr lang="en-IN" b="1" u="sng" dirty="0"/>
              <a:t>Internal Compass &amp; Failsafe Function</a:t>
            </a:r>
            <a:endParaRPr lang="en-US" dirty="0"/>
          </a:p>
          <a:p>
            <a:pPr fontAlgn="base"/>
            <a:r>
              <a:rPr lang="en-IN" dirty="0"/>
              <a:t>It Allows the UAV drone and remote-control system to know precisely its flight location. A home point can be set, and this is where the drone will return to if the drone and the remote-control system stop connecting. This is also known as the “fail-safe function</a:t>
            </a:r>
            <a:r>
              <a:rPr lang="en-IN" b="1" dirty="0"/>
              <a:t>.”</a:t>
            </a:r>
            <a:endParaRPr lang="en-US" dirty="0"/>
          </a:p>
          <a:p>
            <a:endParaRPr lang="en-IN" b="1" u="sng" dirty="0"/>
          </a:p>
          <a:p>
            <a:r>
              <a:rPr lang="en-IN" b="1" u="sng" dirty="0"/>
              <a:t>FPV Live Video Transmission Drone Technology</a:t>
            </a:r>
            <a:endParaRPr lang="en-US" dirty="0"/>
          </a:p>
          <a:p>
            <a:r>
              <a:rPr lang="en-IN" dirty="0"/>
              <a:t>FPV means “First Person View.” A video camera is mounted on the uncrewed aerial vehicle, and this camera broadcasts the live video to the pilot on the ground.  The ground pilot is flying the aircraft as if they were on-board the aircraft instead of looking at the  plane from the pilot’s actual ground position.</a:t>
            </a:r>
            <a:endParaRPr lang="en-US" dirty="0"/>
          </a:p>
          <a:p>
            <a:r>
              <a:rPr lang="en-IN" dirty="0"/>
              <a:t>FPV allows the uncrewed aircraft to fly much higher and further than you can from looking at the plane from the ground.  First Person View allows for more precise flying, especially around obstacles.</a:t>
            </a:r>
            <a:endParaRPr lang="en-US" dirty="0"/>
          </a:p>
          <a:p>
            <a:endParaRPr lang="en-US" dirty="0"/>
          </a:p>
          <a:p>
            <a:r>
              <a:rPr lang="en-IN" b="1" u="sng" dirty="0"/>
              <a:t>Drones With Sensors To Create 3D Maps And Models Using Sensor Fusion</a:t>
            </a:r>
            <a:endParaRPr lang="en-US" dirty="0"/>
          </a:p>
          <a:p>
            <a:r>
              <a:rPr lang="en-IN" dirty="0"/>
              <a:t>Lidar, Multispectral, and Photogrammetry sensors are being used to build 3D models of buildings and landscapes.  Low light night vision and Thermal vision sensors are being used on drones to scan buildings and landscapes to assist in agriculture, firefighting, search, and rescue.</a:t>
            </a:r>
            <a:endParaRPr lang="en-US" dirty="0"/>
          </a:p>
          <a:p>
            <a:r>
              <a:rPr lang="en-IN" dirty="0"/>
              <a:t>Drones can carry different sensors with the software combining the data for better results. This technology is known as sensor fusion and works as follows;</a:t>
            </a:r>
            <a:endParaRPr lang="en-US" dirty="0"/>
          </a:p>
          <a:p>
            <a:r>
              <a:rPr lang="en-IN" dirty="0"/>
              <a:t> </a:t>
            </a:r>
            <a:endParaRPr lang="en-US" dirty="0"/>
          </a:p>
          <a:p>
            <a:r>
              <a:rPr lang="en-IN" dirty="0"/>
              <a:t>Sensor fusion is software that intelligently combines data from several sensors such as a thermal camera and a regular RGB camera sensor to improve application or system performance. Combining data from multiple sensors corrects the errors from individual sensors to calculate the accurate position and orientation information.</a:t>
            </a:r>
            <a:endParaRPr lang="en-US" dirty="0"/>
          </a:p>
          <a:p>
            <a:endParaRPr lang="en-US" dirty="0"/>
          </a:p>
        </p:txBody>
      </p:sp>
    </p:spTree>
    <p:extLst>
      <p:ext uri="{BB962C8B-B14F-4D97-AF65-F5344CB8AC3E}">
        <p14:creationId xmlns:p14="http://schemas.microsoft.com/office/powerpoint/2010/main" val="1557701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0" y="69011"/>
            <a:ext cx="11964838" cy="5078313"/>
          </a:xfrm>
          <a:prstGeom prst="rect">
            <a:avLst/>
          </a:prstGeom>
          <a:noFill/>
        </p:spPr>
        <p:txBody>
          <a:bodyPr wrap="square" rtlCol="0">
            <a:spAutoFit/>
          </a:bodyPr>
          <a:lstStyle/>
          <a:p>
            <a:r>
              <a:rPr lang="en-IN" dirty="0"/>
              <a:t>For example, multispectral sensors on drones can create Digital Elevation Maps (DEMS) of land areas to provide precision data on the health of crops, flowers, fauna, shrubs, and trees.</a:t>
            </a:r>
            <a:endParaRPr lang="en-US" dirty="0"/>
          </a:p>
          <a:p>
            <a:r>
              <a:rPr lang="en-IN" dirty="0"/>
              <a:t> </a:t>
            </a:r>
            <a:endParaRPr lang="en-US" dirty="0"/>
          </a:p>
          <a:p>
            <a:r>
              <a:rPr lang="en-IN" b="1" u="sng" dirty="0"/>
              <a:t>Drone Security And Hacking</a:t>
            </a:r>
            <a:endParaRPr lang="en-US" dirty="0"/>
          </a:p>
          <a:p>
            <a:r>
              <a:rPr lang="en-IN" dirty="0"/>
              <a:t>UAV drones, in many ways, are like flying computers. With an operating system, flight controllers, and mainboards with programmable code, they can also be hacked into. Drones have been developed to fly around seeking other drones and to hack into the drone's wireless network, disconnecting the owner and take over that drone. However, there are some practical ways to protect your drone from hackers.</a:t>
            </a:r>
            <a:endParaRPr lang="en-US" dirty="0"/>
          </a:p>
          <a:p>
            <a:r>
              <a:rPr lang="en-IN" dirty="0"/>
              <a:t> </a:t>
            </a:r>
            <a:endParaRPr lang="en-US" dirty="0"/>
          </a:p>
          <a:p>
            <a:r>
              <a:rPr lang="en-IN" b="1" u="sng" dirty="0"/>
              <a:t>Drones For Tracking</a:t>
            </a:r>
            <a:endParaRPr lang="en-US" dirty="0"/>
          </a:p>
          <a:p>
            <a:r>
              <a:rPr lang="en-IN" dirty="0"/>
              <a:t> </a:t>
            </a:r>
            <a:endParaRPr lang="en-US" dirty="0"/>
          </a:p>
          <a:p>
            <a:r>
              <a:rPr lang="en-IN" dirty="0"/>
              <a:t>One of the most exciting drone technologies is tracking subjects (people, vehicles, boats), particularly in outdoor sports such as running, cycling, skiing, etc.  The latest drones with excellent tracking abilities are the Mavic 2, and the latest </a:t>
            </a:r>
            <a:r>
              <a:rPr lang="en-IN" dirty="0" err="1"/>
              <a:t>Skydio</a:t>
            </a:r>
            <a:r>
              <a:rPr lang="en-IN" dirty="0"/>
              <a:t> 2 where it’s tracking is so good that it never loses contact with the subject it is following.</a:t>
            </a:r>
            <a:endParaRPr lang="en-US" dirty="0"/>
          </a:p>
          <a:p>
            <a:r>
              <a:rPr lang="en-IN" dirty="0"/>
              <a:t> </a:t>
            </a:r>
            <a:endParaRPr lang="en-US" dirty="0"/>
          </a:p>
          <a:p>
            <a:r>
              <a:rPr lang="en-IN" dirty="0"/>
              <a:t>These drones use their vision systems, detection sensors, GNSS systems, flight controllers, central processing, and specific software to track their subjects with 100 accuracies.</a:t>
            </a:r>
            <a:endParaRPr lang="en-US" dirty="0"/>
          </a:p>
          <a:p>
            <a:endParaRPr lang="en-US" dirty="0"/>
          </a:p>
        </p:txBody>
      </p:sp>
    </p:spTree>
    <p:extLst>
      <p:ext uri="{BB962C8B-B14F-4D97-AF65-F5344CB8AC3E}">
        <p14:creationId xmlns:p14="http://schemas.microsoft.com/office/powerpoint/2010/main" val="1862857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122761" y="2346385"/>
            <a:ext cx="6625087" cy="1569660"/>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Code For Face Detection App </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294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 y="0"/>
            <a:ext cx="12208956"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3009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8648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407434" y="2225616"/>
            <a:ext cx="5486400" cy="1200329"/>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Limitation and Accuracy of code </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7678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57199" y="491705"/>
            <a:ext cx="11360989" cy="5847755"/>
          </a:xfrm>
          <a:prstGeom prst="rect">
            <a:avLst/>
          </a:prstGeom>
          <a:noFill/>
        </p:spPr>
        <p:txBody>
          <a:bodyPr wrap="square" rtlCol="0">
            <a:spAutoFit/>
          </a:bodyPr>
          <a:lstStyle/>
          <a:p>
            <a:pPr marL="342900" indent="-342900">
              <a:buAutoNum type="arabicPeriod"/>
            </a:pPr>
            <a:r>
              <a:rPr lang="en-US" sz="2200" b="1" dirty="0">
                <a:latin typeface="Times New Roman" panose="02020603050405020304" pitchFamily="18" charset="0"/>
                <a:cs typeface="Times New Roman" panose="02020603050405020304" pitchFamily="18" charset="0"/>
              </a:rPr>
              <a:t>Prerequisites for the Algorithm to work </a:t>
            </a:r>
            <a:r>
              <a:rPr lang="en-US" sz="2200" dirty="0">
                <a:latin typeface="Times New Roman" panose="02020603050405020304" pitchFamily="18" charset="0"/>
                <a:cs typeface="Times New Roman" panose="02020603050405020304" pitchFamily="18" charset="0"/>
              </a:rPr>
              <a:t>:: - The person should not have worn a mask or covered his face. Basically it’s like Face should be clearly Visible. - Also a Front Face vision must be there of the person whose image is to be captured and recognized </a:t>
            </a:r>
          </a:p>
          <a:p>
            <a:pPr marL="342900" indent="-342900">
              <a:buAutoNum type="arabicPeriod"/>
            </a:pPr>
            <a:endParaRPr lang="en-US" sz="2200" b="1" dirty="0">
              <a:latin typeface="Times New Roman" panose="02020603050405020304" pitchFamily="18" charset="0"/>
              <a:cs typeface="Times New Roman" panose="02020603050405020304" pitchFamily="18" charset="0"/>
            </a:endParaRPr>
          </a:p>
          <a:p>
            <a:pPr marL="342900" indent="-342900">
              <a:buAutoNum type="arabicPeriod"/>
            </a:pPr>
            <a:r>
              <a:rPr lang="en-US" sz="2200" b="1" dirty="0">
                <a:latin typeface="Times New Roman" panose="02020603050405020304" pitchFamily="18" charset="0"/>
                <a:cs typeface="Times New Roman" panose="02020603050405020304" pitchFamily="18" charset="0"/>
              </a:rPr>
              <a:t>Accuracy </a:t>
            </a:r>
            <a:r>
              <a:rPr lang="en-US" sz="2200" dirty="0">
                <a:latin typeface="Times New Roman" panose="02020603050405020304" pitchFamily="18" charset="0"/>
                <a:cs typeface="Times New Roman" panose="02020603050405020304" pitchFamily="18" charset="0"/>
              </a:rPr>
              <a:t>:: We have tested the code for almost 100 pictures and in 68 of them we got the right results as it detected the face of the person and displayed the details about it. So , </a:t>
            </a:r>
            <a:r>
              <a:rPr lang="en-US" sz="2200" b="1" dirty="0">
                <a:latin typeface="Times New Roman" panose="02020603050405020304" pitchFamily="18" charset="0"/>
                <a:cs typeface="Times New Roman" panose="02020603050405020304" pitchFamily="18" charset="0"/>
              </a:rPr>
              <a:t>accuracy = 68% Error</a:t>
            </a:r>
            <a:r>
              <a:rPr lang="en-US" sz="2200" dirty="0">
                <a:latin typeface="Times New Roman" panose="02020603050405020304" pitchFamily="18" charset="0"/>
                <a:cs typeface="Times New Roman" panose="02020603050405020304" pitchFamily="18" charset="0"/>
              </a:rPr>
              <a:t> = </a:t>
            </a:r>
            <a:r>
              <a:rPr lang="en-US" sz="2200" b="1" dirty="0">
                <a:latin typeface="Times New Roman" panose="02020603050405020304" pitchFamily="18" charset="0"/>
                <a:cs typeface="Times New Roman" panose="02020603050405020304" pitchFamily="18" charset="0"/>
              </a:rPr>
              <a:t>32%</a:t>
            </a:r>
            <a:r>
              <a:rPr lang="en-US" sz="2200" dirty="0">
                <a:latin typeface="Times New Roman" panose="02020603050405020304" pitchFamily="18" charset="0"/>
                <a:cs typeface="Times New Roman" panose="02020603050405020304" pitchFamily="18" charset="0"/>
              </a:rPr>
              <a:t> </a:t>
            </a:r>
          </a:p>
          <a:p>
            <a:pPr marL="342900" indent="-342900">
              <a:buAutoNum type="arabicPeriod"/>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First Drawback</a:t>
            </a:r>
            <a:r>
              <a:rPr lang="en-US" sz="2200" dirty="0">
                <a:latin typeface="Times New Roman" panose="02020603050405020304" pitchFamily="18" charset="0"/>
                <a:cs typeface="Times New Roman" panose="02020603050405020304" pitchFamily="18" charset="0"/>
              </a:rPr>
              <a:t>: Since this is done by only the front camera of the Device. In reality, a solution to this problem is that We should have High Quality and Resolution cameras at different angles around the fencing and the drone Areas to enhance this security System. Since Human detection using the sensors is also in use therefore this accuracy can be enhanced up to 75-80%. </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Second Drawback </a:t>
            </a:r>
            <a:r>
              <a:rPr lang="en-US" sz="2200" dirty="0">
                <a:latin typeface="Times New Roman" panose="02020603050405020304" pitchFamily="18" charset="0"/>
                <a:cs typeface="Times New Roman" panose="02020603050405020304" pitchFamily="18" charset="0"/>
              </a:rPr>
              <a:t>:: In night/dark, this algorithm could not work effectively therefore a solution to that is we can use lighting near the prone Areas which is usually there so as to enhance the security and also make use of this algorithm. There can be some other drawbacks too if we make the process extremely complicated which are neglected here.</a:t>
            </a:r>
            <a:endParaRPr lang="en-IN"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0016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621765" y="2251494"/>
            <a:ext cx="9333781" cy="1569660"/>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A Glimpse Of Our Face Detection Application</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81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025" y="395287"/>
            <a:ext cx="4857749" cy="31384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199" y="3911560"/>
            <a:ext cx="5072064" cy="2554843"/>
          </a:xfrm>
          <a:prstGeom prst="rect">
            <a:avLst/>
          </a:prstGeom>
        </p:spPr>
      </p:pic>
      <p:sp>
        <p:nvSpPr>
          <p:cNvPr id="6" name="TextBox 5"/>
          <p:cNvSpPr txBox="1"/>
          <p:nvPr/>
        </p:nvSpPr>
        <p:spPr>
          <a:xfrm>
            <a:off x="7815263" y="3533775"/>
            <a:ext cx="3700463" cy="369332"/>
          </a:xfrm>
          <a:prstGeom prst="rect">
            <a:avLst/>
          </a:prstGeom>
          <a:noFill/>
        </p:spPr>
        <p:txBody>
          <a:bodyPr wrap="square" rtlCol="0">
            <a:spAutoFit/>
          </a:bodyPr>
          <a:lstStyle/>
          <a:p>
            <a:r>
              <a:rPr lang="en-US" dirty="0" err="1"/>
              <a:t>Nagrota</a:t>
            </a:r>
            <a:r>
              <a:rPr lang="en-US" dirty="0"/>
              <a:t> Terror Attack</a:t>
            </a:r>
          </a:p>
        </p:txBody>
      </p:sp>
      <p:sp>
        <p:nvSpPr>
          <p:cNvPr id="7" name="TextBox 6"/>
          <p:cNvSpPr txBox="1"/>
          <p:nvPr/>
        </p:nvSpPr>
        <p:spPr>
          <a:xfrm>
            <a:off x="178594" y="3456266"/>
            <a:ext cx="3386138" cy="369332"/>
          </a:xfrm>
          <a:prstGeom prst="rect">
            <a:avLst/>
          </a:prstGeom>
          <a:noFill/>
        </p:spPr>
        <p:txBody>
          <a:bodyPr wrap="square" rtlCol="0">
            <a:spAutoFit/>
          </a:bodyPr>
          <a:lstStyle/>
          <a:p>
            <a:r>
              <a:rPr lang="en-US" dirty="0"/>
              <a:t>Terrorists entering Indian Border</a:t>
            </a:r>
          </a:p>
        </p:txBody>
      </p:sp>
      <p:sp>
        <p:nvSpPr>
          <p:cNvPr id="8" name="TextBox 7"/>
          <p:cNvSpPr txBox="1"/>
          <p:nvPr/>
        </p:nvSpPr>
        <p:spPr>
          <a:xfrm>
            <a:off x="3400426" y="6466403"/>
            <a:ext cx="4414837" cy="369332"/>
          </a:xfrm>
          <a:prstGeom prst="rect">
            <a:avLst/>
          </a:prstGeom>
          <a:noFill/>
        </p:spPr>
        <p:txBody>
          <a:bodyPr wrap="square" rtlCol="0">
            <a:spAutoFit/>
          </a:bodyPr>
          <a:lstStyle/>
          <a:p>
            <a:r>
              <a:rPr lang="en-US" dirty="0"/>
              <a:t>Terrorists near Indian Border </a:t>
            </a:r>
          </a:p>
        </p:txBody>
      </p:sp>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64" y="654081"/>
            <a:ext cx="4519567" cy="2572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668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77" y="114300"/>
            <a:ext cx="3468177" cy="6629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2069" y="114300"/>
            <a:ext cx="3309938" cy="6629400"/>
          </a:xfrm>
          <a:prstGeom prst="rect">
            <a:avLst/>
          </a:prstGeom>
        </p:spPr>
      </p:pic>
      <p:sp>
        <p:nvSpPr>
          <p:cNvPr id="4" name="TextBox 3"/>
          <p:cNvSpPr txBox="1"/>
          <p:nvPr/>
        </p:nvSpPr>
        <p:spPr>
          <a:xfrm>
            <a:off x="4237148" y="1223493"/>
            <a:ext cx="3799268" cy="461665"/>
          </a:xfrm>
          <a:prstGeom prst="rect">
            <a:avLst/>
          </a:prstGeom>
          <a:noFill/>
        </p:spPr>
        <p:txBody>
          <a:bodyPr wrap="square" rtlCol="0">
            <a:spAutoFit/>
          </a:bodyPr>
          <a:lstStyle/>
          <a:p>
            <a:r>
              <a:rPr lang="en-US" sz="2400" b="1" dirty="0"/>
              <a:t>Interfaces of the Application</a:t>
            </a:r>
          </a:p>
        </p:txBody>
      </p:sp>
    </p:spTree>
    <p:extLst>
      <p:ext uri="{BB962C8B-B14F-4D97-AF65-F5344CB8AC3E}">
        <p14:creationId xmlns:p14="http://schemas.microsoft.com/office/powerpoint/2010/main" val="3533731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53792" y="2189408"/>
            <a:ext cx="11075831" cy="132343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Results obtained showing Accuracy and Limitations by performing some Experiments</a:t>
            </a:r>
          </a:p>
        </p:txBody>
      </p:sp>
    </p:spTree>
    <p:extLst>
      <p:ext uri="{BB962C8B-B14F-4D97-AF65-F5344CB8AC3E}">
        <p14:creationId xmlns:p14="http://schemas.microsoft.com/office/powerpoint/2010/main" val="182527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 name="WhatsApp Video 2021-04-08 at 20.00.59">
            <a:hlinkClick r:id="" action="ppaction://media"/>
          </p:cNvPr>
          <p:cNvPicPr>
            <a:picLocks noChangeAspect="1"/>
          </p:cNvPicPr>
          <p:nvPr>
            <a:videoFile r:link="rId1"/>
            <p:extLst>
              <p:ext uri="{DAA4B4D4-6D71-4841-9C94-3DE7FCFB9230}">
                <p14:media xmlns:p14="http://schemas.microsoft.com/office/powerpoint/2010/main" r:embed="rId2">
                  <p14:trim st="5896" end="20562.5208"/>
                </p14:media>
              </p:ext>
            </p:extLst>
          </p:nvPr>
        </p:nvPicPr>
        <p:blipFill>
          <a:blip r:embed="rId5"/>
          <a:stretch>
            <a:fillRect/>
          </a:stretch>
        </p:blipFill>
        <p:spPr>
          <a:xfrm>
            <a:off x="6472237" y="0"/>
            <a:ext cx="3543300" cy="6858000"/>
          </a:xfrm>
          <a:prstGeom prst="rect">
            <a:avLst/>
          </a:prstGeom>
          <a:noFill/>
          <a:ln>
            <a:noFill/>
          </a:ln>
        </p:spPr>
      </p:pic>
      <p:sp>
        <p:nvSpPr>
          <p:cNvPr id="3" name="TextBox 2"/>
          <p:cNvSpPr txBox="1"/>
          <p:nvPr/>
        </p:nvSpPr>
        <p:spPr>
          <a:xfrm>
            <a:off x="206062" y="1365160"/>
            <a:ext cx="3812146" cy="1107996"/>
          </a:xfrm>
          <a:prstGeom prst="rect">
            <a:avLst/>
          </a:prstGeom>
          <a:noFill/>
        </p:spPr>
        <p:txBody>
          <a:bodyPr wrap="square" rtlCol="0">
            <a:spAutoFit/>
          </a:bodyPr>
          <a:lstStyle/>
          <a:p>
            <a:pPr marL="342900" indent="-342900">
              <a:buFont typeface="Wingdings" panose="05000000000000000000" pitchFamily="2" charset="2"/>
              <a:buChar char="q"/>
            </a:pPr>
            <a:r>
              <a:rPr lang="en-US" sz="2200" dirty="0"/>
              <a:t>Experiment without any change in expression or hiding of face -</a:t>
            </a:r>
          </a:p>
        </p:txBody>
      </p:sp>
      <p:sp>
        <p:nvSpPr>
          <p:cNvPr id="4" name="TextBox 3"/>
          <p:cNvSpPr txBox="1"/>
          <p:nvPr/>
        </p:nvSpPr>
        <p:spPr>
          <a:xfrm>
            <a:off x="515155" y="3322749"/>
            <a:ext cx="2962141" cy="1631216"/>
          </a:xfrm>
          <a:prstGeom prst="rect">
            <a:avLst/>
          </a:prstGeom>
          <a:noFill/>
        </p:spPr>
        <p:txBody>
          <a:bodyPr wrap="square" rtlCol="0">
            <a:spAutoFit/>
          </a:bodyPr>
          <a:lstStyle/>
          <a:p>
            <a:pPr marL="342900" indent="-342900">
              <a:buFont typeface="Arial" panose="020B0604020202020204" pitchFamily="34" charset="0"/>
              <a:buChar char="•"/>
            </a:pPr>
            <a:r>
              <a:rPr lang="en-US" sz="2000" b="1" dirty="0"/>
              <a:t>This is the normal situation where we find the person is either terrorist or Indian Soldier.</a:t>
            </a:r>
          </a:p>
        </p:txBody>
      </p:sp>
    </p:spTree>
    <p:extLst>
      <p:ext uri="{BB962C8B-B14F-4D97-AF65-F5344CB8AC3E}">
        <p14:creationId xmlns:p14="http://schemas.microsoft.com/office/powerpoint/2010/main" val="939292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WhatsApp Video 2021-04-08 at 20.00.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53425" y="0"/>
            <a:ext cx="3605214" cy="6858000"/>
          </a:xfrm>
          <a:prstGeom prst="rect">
            <a:avLst/>
          </a:prstGeom>
        </p:spPr>
      </p:pic>
      <p:pic>
        <p:nvPicPr>
          <p:cNvPr id="3" name="WhatsApp Video 2021-04-08 at 19.58.53">
            <a:hlinkClick r:id="" action="ppaction://media"/>
          </p:cNvPr>
          <p:cNvPicPr>
            <a:picLocks noChangeAspect="1"/>
          </p:cNvPicPr>
          <p:nvPr>
            <a:videoFile r:link="rId3"/>
            <p:extLst>
              <p:ext uri="{DAA4B4D4-6D71-4841-9C94-3DE7FCFB9230}">
                <p14:media xmlns:p14="http://schemas.microsoft.com/office/powerpoint/2010/main" r:embed="rId4">
                  <p14:trim st="9976" end="180.7083"/>
                </p14:media>
              </p:ext>
            </p:extLst>
          </p:nvPr>
        </p:nvPicPr>
        <p:blipFill>
          <a:blip r:embed="rId8"/>
          <a:stretch>
            <a:fillRect/>
          </a:stretch>
        </p:blipFill>
        <p:spPr>
          <a:xfrm>
            <a:off x="3881438" y="0"/>
            <a:ext cx="3905250" cy="6858000"/>
          </a:xfrm>
          <a:prstGeom prst="rect">
            <a:avLst/>
          </a:prstGeom>
        </p:spPr>
      </p:pic>
      <p:sp>
        <p:nvSpPr>
          <p:cNvPr id="4" name="TextBox 3"/>
          <p:cNvSpPr txBox="1"/>
          <p:nvPr/>
        </p:nvSpPr>
        <p:spPr>
          <a:xfrm>
            <a:off x="128788" y="1030310"/>
            <a:ext cx="3039415" cy="769441"/>
          </a:xfrm>
          <a:prstGeom prst="rect">
            <a:avLst/>
          </a:prstGeom>
          <a:noFill/>
        </p:spPr>
        <p:txBody>
          <a:bodyPr wrap="square" rtlCol="0">
            <a:spAutoFit/>
          </a:bodyPr>
          <a:lstStyle/>
          <a:p>
            <a:pPr marL="342900" indent="-342900">
              <a:buFont typeface="Wingdings" panose="05000000000000000000" pitchFamily="2" charset="2"/>
              <a:buChar char="q"/>
            </a:pPr>
            <a:r>
              <a:rPr lang="en-US" sz="2200" dirty="0"/>
              <a:t>Experiment for the change in expression -</a:t>
            </a:r>
          </a:p>
        </p:txBody>
      </p:sp>
      <p:sp>
        <p:nvSpPr>
          <p:cNvPr id="5" name="TextBox 4"/>
          <p:cNvSpPr txBox="1"/>
          <p:nvPr/>
        </p:nvSpPr>
        <p:spPr>
          <a:xfrm>
            <a:off x="584380" y="2550016"/>
            <a:ext cx="2730321" cy="3785652"/>
          </a:xfrm>
          <a:prstGeom prst="rect">
            <a:avLst/>
          </a:prstGeom>
          <a:noFill/>
        </p:spPr>
        <p:txBody>
          <a:bodyPr wrap="square" rtlCol="0">
            <a:spAutoFit/>
          </a:bodyPr>
          <a:lstStyle/>
          <a:p>
            <a:pPr marL="342900" indent="-342900">
              <a:buFont typeface="Arial" panose="020B0604020202020204" pitchFamily="34" charset="0"/>
              <a:buChar char="•"/>
            </a:pPr>
            <a:r>
              <a:rPr lang="en-US" sz="2000" b="1" dirty="0"/>
              <a:t>As it is working for all expressions possible this is very helpful in detection because, it is obvious that usually same expression can not be made by Indian Soldiers as made in the image uploaded in our Indian database</a:t>
            </a:r>
            <a:r>
              <a:rPr lang="en-US" dirty="0"/>
              <a:t>.</a:t>
            </a:r>
          </a:p>
        </p:txBody>
      </p:sp>
    </p:spTree>
    <p:extLst>
      <p:ext uri="{BB962C8B-B14F-4D97-AF65-F5344CB8AC3E}">
        <p14:creationId xmlns:p14="http://schemas.microsoft.com/office/powerpoint/2010/main" val="22445428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pic>
        <p:nvPicPr>
          <p:cNvPr id="2" name="WhatsApp Video 2021-04-08 at 20.00.3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786188" y="0"/>
            <a:ext cx="3838574" cy="6858000"/>
          </a:xfrm>
          <a:prstGeom prst="rect">
            <a:avLst/>
          </a:prstGeom>
        </p:spPr>
      </p:pic>
      <p:pic>
        <p:nvPicPr>
          <p:cNvPr id="4" name="WhatsApp Video 2021-04-08 at 19.59.3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415338" y="0"/>
            <a:ext cx="3543300" cy="6858000"/>
          </a:xfrm>
          <a:prstGeom prst="rect">
            <a:avLst/>
          </a:prstGeom>
        </p:spPr>
      </p:pic>
      <p:sp>
        <p:nvSpPr>
          <p:cNvPr id="5" name="TextBox 4"/>
          <p:cNvSpPr txBox="1"/>
          <p:nvPr/>
        </p:nvSpPr>
        <p:spPr>
          <a:xfrm>
            <a:off x="0" y="729302"/>
            <a:ext cx="3193960" cy="769441"/>
          </a:xfrm>
          <a:prstGeom prst="rect">
            <a:avLst/>
          </a:prstGeom>
          <a:noFill/>
        </p:spPr>
        <p:txBody>
          <a:bodyPr wrap="square" rtlCol="0">
            <a:spAutoFit/>
          </a:bodyPr>
          <a:lstStyle/>
          <a:p>
            <a:pPr marL="342900" indent="-342900">
              <a:buFont typeface="Wingdings" panose="05000000000000000000" pitchFamily="2" charset="2"/>
              <a:buChar char="q"/>
            </a:pPr>
            <a:r>
              <a:rPr lang="en-US" sz="2200" dirty="0"/>
              <a:t>Experiment for hiding of the face -</a:t>
            </a:r>
          </a:p>
        </p:txBody>
      </p:sp>
      <p:sp>
        <p:nvSpPr>
          <p:cNvPr id="6" name="TextBox 5"/>
          <p:cNvSpPr txBox="1"/>
          <p:nvPr/>
        </p:nvSpPr>
        <p:spPr>
          <a:xfrm>
            <a:off x="347529" y="2228045"/>
            <a:ext cx="3438659" cy="2246769"/>
          </a:xfrm>
          <a:prstGeom prst="rect">
            <a:avLst/>
          </a:prstGeom>
          <a:noFill/>
        </p:spPr>
        <p:txBody>
          <a:bodyPr wrap="square" rtlCol="0">
            <a:spAutoFit/>
          </a:bodyPr>
          <a:lstStyle/>
          <a:p>
            <a:pPr marL="342900" indent="-342900">
              <a:buFont typeface="Arial" panose="020B0604020202020204" pitchFamily="34" charset="0"/>
              <a:buChar char="•"/>
            </a:pPr>
            <a:r>
              <a:rPr lang="en-US" sz="2000" b="1" dirty="0"/>
              <a:t>This situation can occur if the person in front of the Drone is Terrorist whose face is hidden by cloth and can even occur if the person is Indian Soldier with his face Damaged.</a:t>
            </a:r>
          </a:p>
        </p:txBody>
      </p:sp>
    </p:spTree>
    <p:extLst>
      <p:ext uri="{BB962C8B-B14F-4D97-AF65-F5344CB8AC3E}">
        <p14:creationId xmlns:p14="http://schemas.microsoft.com/office/powerpoint/2010/main" val="8357351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35570" y="2546223"/>
            <a:ext cx="4623758" cy="830997"/>
          </a:xfrm>
          <a:prstGeom prst="rect">
            <a:avLst/>
          </a:prstGeom>
          <a:noFill/>
        </p:spPr>
        <p:txBody>
          <a:bodyPr wrap="square" rtlCol="0">
            <a:spAutoFit/>
          </a:bodyPr>
          <a:lstStyle/>
          <a:p>
            <a:r>
              <a:rPr lang="en-US" sz="4800" b="1" dirty="0">
                <a:latin typeface="Times New Roman" panose="02020603050405020304" pitchFamily="18" charset="0"/>
                <a:cs typeface="Times New Roman" panose="02020603050405020304" pitchFamily="18" charset="0"/>
              </a:rPr>
              <a:t>Thank you</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3714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73487" y="1028852"/>
            <a:ext cx="11333409" cy="5355312"/>
          </a:xfrm>
          <a:prstGeom prst="rect">
            <a:avLst/>
          </a:prstGeom>
          <a:noFill/>
        </p:spPr>
        <p:txBody>
          <a:bodyPr wrap="square" rtlCol="0">
            <a:spAutoFit/>
          </a:bodyPr>
          <a:lstStyle/>
          <a:p>
            <a:pPr marL="285750" lvl="0" indent="-285750">
              <a:buFont typeface="Arial" panose="020B0604020202020204" pitchFamily="34" charset="0"/>
              <a:buChar char="•"/>
            </a:pPr>
            <a:r>
              <a:rPr lang="en-IN" dirty="0"/>
              <a:t>Chip method will be introduced to differentiate between Indian Soldiers and enemies.</a:t>
            </a:r>
            <a:endParaRPr lang="en-US" dirty="0"/>
          </a:p>
          <a:p>
            <a:pPr marL="285750" lvl="0" indent="-285750">
              <a:buFont typeface="Arial" panose="020B0604020202020204" pitchFamily="34" charset="0"/>
              <a:buChar char="•"/>
            </a:pPr>
            <a:r>
              <a:rPr lang="en-IN" dirty="0"/>
              <a:t>An ultrasonic sensor will be used for detecting objects far away and mapping them on a display. It will basically sense the presence of any human being or animals around the camp by emitting ultrasonic sound waves, and converting the reflected sound into an electrical signal.</a:t>
            </a:r>
            <a:endParaRPr lang="en-US" dirty="0"/>
          </a:p>
          <a:p>
            <a:pPr marL="285750" lvl="0" indent="-285750">
              <a:buFont typeface="Arial" panose="020B0604020202020204" pitchFamily="34" charset="0"/>
              <a:buChar char="•"/>
            </a:pPr>
            <a:r>
              <a:rPr lang="en-IN" dirty="0"/>
              <a:t>Drones will be of great use here. Whenever the sensor will sense the presence of any living thing, drones will be sent to that exact location. It will use face recognition technology to detect whether that person is a soldier or an enemy. We will set up cameras in the camp, which will catch up on the images and send them to the database, counting the humans in the area. If it is an animal, we can also be notified by the drones.</a:t>
            </a:r>
            <a:endParaRPr lang="en-US" dirty="0"/>
          </a:p>
          <a:p>
            <a:pPr marL="285750" lvl="0" indent="-285750">
              <a:buFont typeface="Arial" panose="020B0604020202020204" pitchFamily="34" charset="0"/>
              <a:buChar char="•"/>
            </a:pPr>
            <a:r>
              <a:rPr lang="en-IN" dirty="0"/>
              <a:t>If the drones successfully recognize the face, they will send those details to the Indian army database for checking.</a:t>
            </a:r>
            <a:endParaRPr lang="en-US" dirty="0"/>
          </a:p>
          <a:p>
            <a:pPr marL="285750" lvl="0" indent="-285750">
              <a:buFont typeface="Arial" panose="020B0604020202020204" pitchFamily="34" charset="0"/>
              <a:buChar char="•"/>
            </a:pPr>
            <a:r>
              <a:rPr lang="en-IN" dirty="0"/>
              <a:t>If the face matches with any Indian soldiers whose details are already present in The Indian database, they will not take any action. Still, the soldiers whose faces are detected will be contacted immediately to be confirmed. But as soon as it is detected that there is a one percent chance that the person does not belong to the army, a group of soldiers will be sent to that location, and then they can handle the rest of it.</a:t>
            </a:r>
            <a:endParaRPr lang="en-US" dirty="0"/>
          </a:p>
          <a:p>
            <a:r>
              <a:rPr lang="en-IN" dirty="0"/>
              <a:t> </a:t>
            </a:r>
            <a:endParaRPr lang="en-US" dirty="0"/>
          </a:p>
          <a:p>
            <a:r>
              <a:rPr lang="en-IN" dirty="0"/>
              <a:t>But a question may arise here. What if the drones fail to recognize the face of the person at that given location?</a:t>
            </a:r>
            <a:endParaRPr lang="en-US" dirty="0"/>
          </a:p>
          <a:p>
            <a:r>
              <a:rPr lang="en-IN" dirty="0"/>
              <a:t>During such cases, data will be sent to the database with a message "Unable to detect”. A team of soldiers will immediately be sent to that exact location (depending upon the number of suspects present there, which the drones will notify), and then the rest will be handled by them.</a:t>
            </a:r>
            <a:endParaRPr lang="en-US" dirty="0"/>
          </a:p>
          <a:p>
            <a:endParaRPr lang="en-US" dirty="0"/>
          </a:p>
        </p:txBody>
      </p:sp>
      <p:sp>
        <p:nvSpPr>
          <p:cNvPr id="3" name="TextBox 2"/>
          <p:cNvSpPr txBox="1"/>
          <p:nvPr/>
        </p:nvSpPr>
        <p:spPr>
          <a:xfrm>
            <a:off x="373487" y="250163"/>
            <a:ext cx="7168551" cy="707886"/>
          </a:xfrm>
          <a:prstGeom prst="rect">
            <a:avLst/>
          </a:prstGeom>
          <a:noFill/>
        </p:spPr>
        <p:txBody>
          <a:bodyPr wrap="square" rtlCol="0">
            <a:spAutoFit/>
          </a:bodyPr>
          <a:lstStyle/>
          <a:p>
            <a:r>
              <a:rPr lang="en-US" sz="4000" b="1" dirty="0"/>
              <a:t>Solution approach</a:t>
            </a:r>
            <a:endParaRPr lang="en-IN" sz="4000" b="1" dirty="0"/>
          </a:p>
        </p:txBody>
      </p:sp>
    </p:spTree>
    <p:extLst>
      <p:ext uri="{BB962C8B-B14F-4D97-AF65-F5344CB8AC3E}">
        <p14:creationId xmlns:p14="http://schemas.microsoft.com/office/powerpoint/2010/main" val="209068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18186" y="2137893"/>
            <a:ext cx="10972800" cy="132343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Screenshots of our 3-D Models presenting the solution approach in a pictorial way</a:t>
            </a:r>
          </a:p>
        </p:txBody>
      </p:sp>
    </p:spTree>
    <p:extLst>
      <p:ext uri="{BB962C8B-B14F-4D97-AF65-F5344CB8AC3E}">
        <p14:creationId xmlns:p14="http://schemas.microsoft.com/office/powerpoint/2010/main" val="244408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00355" cy="6858000"/>
          </a:xfrm>
          <a:prstGeom prst="rect">
            <a:avLst/>
          </a:prstGeom>
        </p:spPr>
      </p:pic>
    </p:spTree>
    <p:extLst>
      <p:ext uri="{BB962C8B-B14F-4D97-AF65-F5344CB8AC3E}">
        <p14:creationId xmlns:p14="http://schemas.microsoft.com/office/powerpoint/2010/main" val="1272779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02111" cy="6857999"/>
          </a:xfrm>
          <a:prstGeom prst="rect">
            <a:avLst/>
          </a:prstGeom>
        </p:spPr>
      </p:pic>
    </p:spTree>
    <p:extLst>
      <p:ext uri="{BB962C8B-B14F-4D97-AF65-F5344CB8AC3E}">
        <p14:creationId xmlns:p14="http://schemas.microsoft.com/office/powerpoint/2010/main" val="121196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148642" y="1708030"/>
            <a:ext cx="6763109" cy="2123658"/>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Use Of Chip Transmitter For Unique Identification Of Soldier</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209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416</TotalTime>
  <Words>3964</Words>
  <Application>Microsoft Office PowerPoint</Application>
  <PresentationFormat>Widescreen</PresentationFormat>
  <Paragraphs>257</Paragraphs>
  <Slides>45</Slides>
  <Notes>1</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Adobe Caslon Pro Bold</vt:lpstr>
      <vt:lpstr>Arial</vt:lpstr>
      <vt:lpstr>Calibri</vt:lpstr>
      <vt:lpstr>Lucida Sans Unicode</vt:lpstr>
      <vt:lpstr>Times New Roman</vt:lpstr>
      <vt:lpstr>Tw Cen MT</vt:lpstr>
      <vt:lpstr>Tw Cen MT Condensed</vt:lpstr>
      <vt:lpstr>Wingdings</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Rupesh Garg</cp:lastModifiedBy>
  <cp:revision>56</cp:revision>
  <dcterms:created xsi:type="dcterms:W3CDTF">2021-02-04T18:37:22Z</dcterms:created>
  <dcterms:modified xsi:type="dcterms:W3CDTF">2022-06-30T11:30:58Z</dcterms:modified>
</cp:coreProperties>
</file>